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10" r:id="rId5"/>
    <p:sldId id="306" r:id="rId6"/>
    <p:sldId id="308" r:id="rId7"/>
    <p:sldId id="265" r:id="rId8"/>
    <p:sldId id="266" r:id="rId9"/>
    <p:sldId id="304" r:id="rId10"/>
    <p:sldId id="271" r:id="rId11"/>
    <p:sldId id="280" r:id="rId12"/>
    <p:sldId id="275" r:id="rId13"/>
    <p:sldId id="277" r:id="rId14"/>
    <p:sldId id="296" r:id="rId15"/>
    <p:sldId id="297" r:id="rId16"/>
    <p:sldId id="284" r:id="rId17"/>
    <p:sldId id="282" r:id="rId18"/>
    <p:sldId id="287" r:id="rId19"/>
    <p:sldId id="290" r:id="rId20"/>
    <p:sldId id="292" r:id="rId21"/>
    <p:sldId id="293" r:id="rId22"/>
    <p:sldId id="298" r:id="rId23"/>
    <p:sldId id="294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01"/>
    <a:srgbClr val="121212"/>
    <a:srgbClr val="111111"/>
    <a:srgbClr val="181818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77" autoAdjust="0"/>
    <p:restoredTop sz="94660"/>
  </p:normalViewPr>
  <p:slideViewPr>
    <p:cSldViewPr snapToGrid="0">
      <p:cViewPr>
        <p:scale>
          <a:sx n="76" d="100"/>
          <a:sy n="76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85096720107202E-2"/>
          <c:y val="0.1149258664538714"/>
          <c:w val="0.94395288330876781"/>
          <c:h val="0.59852837778292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DB7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LULA</c:v>
                </c:pt>
                <c:pt idx="1">
                  <c:v>JAIR BOLSONARO</c:v>
                </c:pt>
                <c:pt idx="2">
                  <c:v>CIRO GOMES</c:v>
                </c:pt>
                <c:pt idx="3">
                  <c:v>SIMONE</c:v>
                </c:pt>
                <c:pt idx="4">
                  <c:v>PABLO MARCAL </c:v>
                </c:pt>
                <c:pt idx="5">
                  <c:v>ANDRÉ JANONES</c:v>
                </c:pt>
                <c:pt idx="6">
                  <c:v>MORO</c:v>
                </c:pt>
                <c:pt idx="7">
                  <c:v>MARINA</c:v>
                </c:pt>
                <c:pt idx="8">
                  <c:v>BRANCO/NULO</c:v>
                </c:pt>
                <c:pt idx="9">
                  <c:v>NÃO SABE </c:v>
                </c:pt>
              </c:strCache>
            </c:strRef>
          </c:cat>
          <c:val>
            <c:numRef>
              <c:f>Planilha1!$B$2:$B$11</c:f>
              <c:numCache>
                <c:formatCode>General</c:formatCode>
                <c:ptCount val="10"/>
                <c:pt idx="0">
                  <c:v>36.35</c:v>
                </c:pt>
                <c:pt idx="1">
                  <c:v>29.05</c:v>
                </c:pt>
                <c:pt idx="2">
                  <c:v>4.0999999999999996</c:v>
                </c:pt>
                <c:pt idx="3">
                  <c:v>0.8</c:v>
                </c:pt>
                <c:pt idx="4">
                  <c:v>0.4</c:v>
                </c:pt>
                <c:pt idx="5">
                  <c:v>0.3</c:v>
                </c:pt>
                <c:pt idx="6">
                  <c:v>0.05</c:v>
                </c:pt>
                <c:pt idx="7">
                  <c:v>0.05</c:v>
                </c:pt>
                <c:pt idx="8">
                  <c:v>4.8499999999999996</c:v>
                </c:pt>
                <c:pt idx="9">
                  <c:v>24.05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A0-4F83-9DAE-EAF4E40133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33617536"/>
        <c:axId val="133694208"/>
      </c:barChart>
      <c:catAx>
        <c:axId val="13361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3694208"/>
        <c:crosses val="autoZero"/>
        <c:auto val="1"/>
        <c:lblAlgn val="ctr"/>
        <c:lblOffset val="100"/>
        <c:noMultiLvlLbl val="0"/>
      </c:catAx>
      <c:valAx>
        <c:axId val="13369420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33617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62755998564152E-3"/>
          <c:y val="8.8824746411395858E-2"/>
          <c:w val="0.99000415768691441"/>
          <c:h val="0.45804635906266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DB7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LULA</c:v>
                </c:pt>
                <c:pt idx="1">
                  <c:v>JAIR BOLSONARO</c:v>
                </c:pt>
                <c:pt idx="2">
                  <c:v>CIRO GOMES</c:v>
                </c:pt>
                <c:pt idx="3">
                  <c:v>SIMONE</c:v>
                </c:pt>
                <c:pt idx="4">
                  <c:v>ANDRÉ JANONES</c:v>
                </c:pt>
                <c:pt idx="5">
                  <c:v>PABLO MARÇAL</c:v>
                </c:pt>
                <c:pt idx="6">
                  <c:v>VERA LUCIA </c:v>
                </c:pt>
                <c:pt idx="7">
                  <c:v>EYAMEL</c:v>
                </c:pt>
                <c:pt idx="8">
                  <c:v>FELIPE D'AVILA</c:v>
                </c:pt>
                <c:pt idx="9">
                  <c:v>LEONARDO PÉRICLES</c:v>
                </c:pt>
                <c:pt idx="10">
                  <c:v>LUCIANO BIVAR</c:v>
                </c:pt>
                <c:pt idx="11">
                  <c:v>BRANCO/NULO</c:v>
                </c:pt>
                <c:pt idx="12">
                  <c:v>NÃO SABE</c:v>
                </c:pt>
              </c:strCache>
            </c:strRef>
          </c:cat>
          <c:val>
            <c:numRef>
              <c:f>Planilha1!$B$2:$B$14</c:f>
              <c:numCache>
                <c:formatCode>General</c:formatCode>
                <c:ptCount val="13"/>
                <c:pt idx="0">
                  <c:v>38</c:v>
                </c:pt>
                <c:pt idx="1">
                  <c:v>31</c:v>
                </c:pt>
                <c:pt idx="2">
                  <c:v>7.05</c:v>
                </c:pt>
                <c:pt idx="3">
                  <c:v>1.4</c:v>
                </c:pt>
                <c:pt idx="4">
                  <c:v>1.2</c:v>
                </c:pt>
                <c:pt idx="5">
                  <c:v>0.6</c:v>
                </c:pt>
                <c:pt idx="6">
                  <c:v>0.45</c:v>
                </c:pt>
                <c:pt idx="7">
                  <c:v>0.15</c:v>
                </c:pt>
                <c:pt idx="8">
                  <c:v>0.1</c:v>
                </c:pt>
                <c:pt idx="9">
                  <c:v>0.1</c:v>
                </c:pt>
                <c:pt idx="10">
                  <c:v>0.05</c:v>
                </c:pt>
                <c:pt idx="11">
                  <c:v>6.2</c:v>
                </c:pt>
                <c:pt idx="12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D5-402A-89B5-56C867824F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33755648"/>
        <c:axId val="133758336"/>
      </c:barChart>
      <c:catAx>
        <c:axId val="1337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3758336"/>
        <c:crosses val="autoZero"/>
        <c:auto val="1"/>
        <c:lblAlgn val="ctr"/>
        <c:lblOffset val="100"/>
        <c:noMultiLvlLbl val="0"/>
      </c:catAx>
      <c:valAx>
        <c:axId val="13375833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33755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91247548073886E-3"/>
          <c:y val="3.3722603068182339E-2"/>
          <c:w val="0.99000415768691441"/>
          <c:h val="0.56735026019941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DB7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LULA</c:v>
                </c:pt>
                <c:pt idx="1">
                  <c:v>CIRO GOMES</c:v>
                </c:pt>
                <c:pt idx="2">
                  <c:v>JAIR BOLSONARO</c:v>
                </c:pt>
                <c:pt idx="3">
                  <c:v>SIMONE TEBET</c:v>
                </c:pt>
                <c:pt idx="4">
                  <c:v>ANDRÉ JANONES</c:v>
                </c:pt>
                <c:pt idx="5">
                  <c:v>VERA LÚCIA</c:v>
                </c:pt>
                <c:pt idx="6">
                  <c:v>FELIPE D'AVILA</c:v>
                </c:pt>
                <c:pt idx="7">
                  <c:v>PABLO MARÇAL</c:v>
                </c:pt>
                <c:pt idx="8">
                  <c:v>EYAMEL</c:v>
                </c:pt>
                <c:pt idx="9">
                  <c:v>BRANCO/NULOS</c:v>
                </c:pt>
                <c:pt idx="10">
                  <c:v>NÃO SABE/NR</c:v>
                </c:pt>
              </c:strCache>
            </c:strRef>
          </c:cat>
          <c:val>
            <c:numRef>
              <c:f>Planilha1!$B$2:$B$12</c:f>
              <c:numCache>
                <c:formatCode>General</c:formatCode>
                <c:ptCount val="11"/>
                <c:pt idx="0">
                  <c:v>20.51</c:v>
                </c:pt>
                <c:pt idx="1">
                  <c:v>15.71</c:v>
                </c:pt>
                <c:pt idx="2">
                  <c:v>11.86</c:v>
                </c:pt>
                <c:pt idx="3">
                  <c:v>7.37</c:v>
                </c:pt>
                <c:pt idx="4">
                  <c:v>3.21</c:v>
                </c:pt>
                <c:pt idx="5">
                  <c:v>0.96</c:v>
                </c:pt>
                <c:pt idx="6">
                  <c:v>0.64</c:v>
                </c:pt>
                <c:pt idx="7">
                  <c:v>0.32</c:v>
                </c:pt>
                <c:pt idx="8">
                  <c:v>0.32</c:v>
                </c:pt>
                <c:pt idx="9">
                  <c:v>6.08</c:v>
                </c:pt>
                <c:pt idx="10">
                  <c:v>33.01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16-4DC5-9D07-C494596AF6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35221632"/>
        <c:axId val="135224320"/>
      </c:barChart>
      <c:catAx>
        <c:axId val="1352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224320"/>
        <c:crosses val="autoZero"/>
        <c:auto val="1"/>
        <c:lblAlgn val="ctr"/>
        <c:lblOffset val="100"/>
        <c:noMultiLvlLbl val="0"/>
      </c:catAx>
      <c:valAx>
        <c:axId val="135224320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35221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91247548073886E-3"/>
          <c:y val="0.11202564887169628"/>
          <c:w val="0.98466840346166939"/>
          <c:h val="0.5744445949307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DB7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Planilha1!$A$2:$A$15</c:f>
              <c:strCache>
                <c:ptCount val="14"/>
                <c:pt idx="0">
                  <c:v>JAIR BOLSONARO</c:v>
                </c:pt>
                <c:pt idx="1">
                  <c:v>LULA</c:v>
                </c:pt>
                <c:pt idx="2">
                  <c:v>CIRO GOMES</c:v>
                </c:pt>
                <c:pt idx="3">
                  <c:v>ANDRÉ JANONES</c:v>
                </c:pt>
                <c:pt idx="4">
                  <c:v>EYAMEL </c:v>
                </c:pt>
                <c:pt idx="5">
                  <c:v>LUCIANO BIVAR</c:v>
                </c:pt>
                <c:pt idx="6">
                  <c:v>VERA LÚCIA </c:v>
                </c:pt>
                <c:pt idx="7">
                  <c:v>PABLO MARÇAL</c:v>
                </c:pt>
                <c:pt idx="8">
                  <c:v>SIMONE TEBET</c:v>
                </c:pt>
                <c:pt idx="9">
                  <c:v>FELIPE D'AVILA</c:v>
                </c:pt>
                <c:pt idx="10">
                  <c:v>LEONARDO PÉRICLES</c:v>
                </c:pt>
                <c:pt idx="11">
                  <c:v>SOFIA MANZANO</c:v>
                </c:pt>
                <c:pt idx="12">
                  <c:v>BRANCO/NULO</c:v>
                </c:pt>
                <c:pt idx="13">
                  <c:v>NÃO SABE</c:v>
                </c:pt>
              </c:strCache>
            </c:strRef>
          </c:cat>
          <c:val>
            <c:numRef>
              <c:f>Planilha1!$B$2:$B$15</c:f>
              <c:numCache>
                <c:formatCode>General</c:formatCode>
                <c:ptCount val="14"/>
                <c:pt idx="0">
                  <c:v>45.24</c:v>
                </c:pt>
                <c:pt idx="1">
                  <c:v>32.090000000000003</c:v>
                </c:pt>
                <c:pt idx="2">
                  <c:v>4.0999999999999996</c:v>
                </c:pt>
                <c:pt idx="3">
                  <c:v>0.84</c:v>
                </c:pt>
                <c:pt idx="4">
                  <c:v>0.65</c:v>
                </c:pt>
                <c:pt idx="5">
                  <c:v>0.42</c:v>
                </c:pt>
                <c:pt idx="6">
                  <c:v>0.37</c:v>
                </c:pt>
                <c:pt idx="7">
                  <c:v>0.37</c:v>
                </c:pt>
                <c:pt idx="8">
                  <c:v>0.37</c:v>
                </c:pt>
                <c:pt idx="9">
                  <c:v>0.14000000000000001</c:v>
                </c:pt>
                <c:pt idx="10">
                  <c:v>0.05</c:v>
                </c:pt>
                <c:pt idx="11">
                  <c:v>0.05</c:v>
                </c:pt>
                <c:pt idx="12">
                  <c:v>2.56</c:v>
                </c:pt>
                <c:pt idx="13">
                  <c:v>12.73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48-4BFC-A961-7D42ADB913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35284992"/>
        <c:axId val="135292032"/>
      </c:barChart>
      <c:catAx>
        <c:axId val="1352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292032"/>
        <c:crosses val="autoZero"/>
        <c:auto val="1"/>
        <c:lblAlgn val="ctr"/>
        <c:lblOffset val="100"/>
        <c:noMultiLvlLbl val="0"/>
      </c:catAx>
      <c:valAx>
        <c:axId val="135292032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35284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09251968503934"/>
          <c:y val="8.8429682060181966E-2"/>
          <c:w val="0.6609074803149606"/>
          <c:h val="0.88578906952577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DB7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Não sabe / Não respondeu</c:v>
                </c:pt>
                <c:pt idx="1">
                  <c:v>Partido (coligação do candidato)</c:v>
                </c:pt>
                <c:pt idx="2">
                  <c:v>Participação dos candidatos no debate</c:v>
                </c:pt>
                <c:pt idx="3">
                  <c:v>Discurso do candidato</c:v>
                </c:pt>
                <c:pt idx="4">
                  <c:v>Situação do candidato na justiça</c:v>
                </c:pt>
                <c:pt idx="5">
                  <c:v>Política externa defendida</c:v>
                </c:pt>
                <c:pt idx="6">
                  <c:v>A experiência do candidato</c:v>
                </c:pt>
                <c:pt idx="7">
                  <c:v>Seu programa de governo</c:v>
                </c:pt>
              </c:strCache>
            </c:strRef>
          </c:cat>
          <c:val>
            <c:numRef>
              <c:f>Planilha1!$B$2:$B$9</c:f>
              <c:numCache>
                <c:formatCode>General</c:formatCode>
                <c:ptCount val="8"/>
                <c:pt idx="0">
                  <c:v>16.46</c:v>
                </c:pt>
                <c:pt idx="1">
                  <c:v>4.49</c:v>
                </c:pt>
                <c:pt idx="2">
                  <c:v>5.15</c:v>
                </c:pt>
                <c:pt idx="3">
                  <c:v>5.5</c:v>
                </c:pt>
                <c:pt idx="4">
                  <c:v>8.0399999999999991</c:v>
                </c:pt>
                <c:pt idx="5">
                  <c:v>8.5399999999999991</c:v>
                </c:pt>
                <c:pt idx="6">
                  <c:v>16.04</c:v>
                </c:pt>
                <c:pt idx="7">
                  <c:v>35.78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93-453D-87D7-CF90DF9DD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2363136"/>
        <c:axId val="172364928"/>
      </c:barChart>
      <c:catAx>
        <c:axId val="17236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364928"/>
        <c:crosses val="autoZero"/>
        <c:auto val="1"/>
        <c:lblAlgn val="ctr"/>
        <c:lblOffset val="100"/>
        <c:noMultiLvlLbl val="0"/>
      </c:catAx>
      <c:valAx>
        <c:axId val="172364928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17236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75000000000003E-2"/>
          <c:y val="0.17280467686979104"/>
          <c:w val="0.96562499999999996"/>
          <c:h val="0.680226336108123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FDB70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080584879905339E-17"/>
                  <c:y val="-0.178124989042508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AF-443C-924E-4DDE068D7AB9}"/>
                </c:ext>
              </c:extLst>
            </c:dLbl>
            <c:dLbl>
              <c:idx val="1"/>
              <c:layout>
                <c:manualLayout>
                  <c:x val="-7.1349469025117074E-3"/>
                  <c:y val="-0.114843742935301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AF-443C-924E-4DDE068D7AB9}"/>
                </c:ext>
              </c:extLst>
            </c:dLbl>
            <c:dLbl>
              <c:idx val="2"/>
              <c:layout>
                <c:manualLayout>
                  <c:x val="-4.2809681415070609E-3"/>
                  <c:y val="-8.9062494521254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AF-443C-924E-4DDE068D7AB9}"/>
                </c:ext>
              </c:extLst>
            </c:dLbl>
            <c:dLbl>
              <c:idx val="3"/>
              <c:layout>
                <c:manualLayout>
                  <c:x val="-2.8539787610046725E-3"/>
                  <c:y val="-9.140624437707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AF-443C-924E-4DDE068D7AB9}"/>
                </c:ext>
              </c:extLst>
            </c:dLbl>
            <c:dLbl>
              <c:idx val="4"/>
              <c:layout>
                <c:manualLayout>
                  <c:x val="0"/>
                  <c:y val="-8.2031244953786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AF-443C-924E-4DDE068D7AB9}"/>
                </c:ext>
              </c:extLst>
            </c:dLbl>
            <c:dLbl>
              <c:idx val="5"/>
              <c:layout>
                <c:manualLayout>
                  <c:x val="-1.4269893805023363E-3"/>
                  <c:y val="-7.0312495674674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AF-443C-924E-4DDE068D7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PÉSSIMO </c:v>
                </c:pt>
                <c:pt idx="1">
                  <c:v>REGULAR </c:v>
                </c:pt>
                <c:pt idx="2">
                  <c:v>ÓTIMO</c:v>
                </c:pt>
                <c:pt idx="3">
                  <c:v>BOM </c:v>
                </c:pt>
                <c:pt idx="4">
                  <c:v>RUIM 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36.15</c:v>
                </c:pt>
                <c:pt idx="1">
                  <c:v>17.25</c:v>
                </c:pt>
                <c:pt idx="2">
                  <c:v>15.3</c:v>
                </c:pt>
                <c:pt idx="3">
                  <c:v>15.15</c:v>
                </c:pt>
                <c:pt idx="4">
                  <c:v>8.9499999999999993</c:v>
                </c:pt>
                <c:pt idx="5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A4-4A24-9EFE-989AFD4745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2494848"/>
        <c:axId val="172496384"/>
      </c:barChart>
      <c:catAx>
        <c:axId val="17249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496384"/>
        <c:crosses val="autoZero"/>
        <c:auto val="1"/>
        <c:lblAlgn val="ctr"/>
        <c:lblOffset val="100"/>
        <c:noMultiLvlLbl val="0"/>
      </c:catAx>
      <c:valAx>
        <c:axId val="17249638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7249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09251968503934"/>
          <c:y val="5.092968436702236E-2"/>
          <c:w val="0.6609074803149606"/>
          <c:h val="0.92328906721893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DB7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Outros</c:v>
                </c:pt>
                <c:pt idx="1">
                  <c:v>Combate pandemia/doenças</c:v>
                </c:pt>
                <c:pt idx="2">
                  <c:v>Combate a corrupção</c:v>
                </c:pt>
                <c:pt idx="3">
                  <c:v>Acesso a educação  de qualidade</c:v>
                </c:pt>
                <c:pt idx="4">
                  <c:v>Combate a pobreza</c:v>
                </c:pt>
                <c:pt idx="5">
                  <c:v>Reduzir a inflação </c:v>
                </c:pt>
                <c:pt idx="6">
                  <c:v>Melhorar a saúde pública</c:v>
                </c:pt>
                <c:pt idx="7">
                  <c:v>Geração de empregos</c:v>
                </c:pt>
              </c:strCache>
            </c:strRef>
          </c:cat>
          <c:val>
            <c:numRef>
              <c:f>Planilha1!$B$2:$B$9</c:f>
              <c:numCache>
                <c:formatCode>General</c:formatCode>
                <c:ptCount val="8"/>
                <c:pt idx="0">
                  <c:v>3.81</c:v>
                </c:pt>
                <c:pt idx="1">
                  <c:v>4.6100000000000003</c:v>
                </c:pt>
                <c:pt idx="2">
                  <c:v>8.85</c:v>
                </c:pt>
                <c:pt idx="3">
                  <c:v>14.73</c:v>
                </c:pt>
                <c:pt idx="4">
                  <c:v>14.93</c:v>
                </c:pt>
                <c:pt idx="5">
                  <c:v>16.309999999999999</c:v>
                </c:pt>
                <c:pt idx="6">
                  <c:v>17.38</c:v>
                </c:pt>
                <c:pt idx="7">
                  <c:v>19.37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D3-4B4B-BB51-AC54B8936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2534400"/>
        <c:axId val="172757376"/>
      </c:barChart>
      <c:catAx>
        <c:axId val="17253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757376"/>
        <c:crosses val="autoZero"/>
        <c:auto val="1"/>
        <c:lblAlgn val="ctr"/>
        <c:lblOffset val="100"/>
        <c:noMultiLvlLbl val="0"/>
      </c:catAx>
      <c:valAx>
        <c:axId val="172757376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17253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48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64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99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16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4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40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97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47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29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07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8EEA5-BAF0-4467-8C3A-E2141D684088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BF2D-CB31-40B7-8FF3-44D4154A8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79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chart" Target="../charts/chart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22"/>
            <a:ext cx="12316484" cy="69280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25087" y="6291617"/>
            <a:ext cx="547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</a:rPr>
              <a:t>REGISTRO PESQUISA TSE: BR-09451/2022</a:t>
            </a:r>
          </a:p>
        </p:txBody>
      </p:sp>
    </p:spTree>
    <p:extLst>
      <p:ext uri="{BB962C8B-B14F-4D97-AF65-F5344CB8AC3E}">
        <p14:creationId xmlns:p14="http://schemas.microsoft.com/office/powerpoint/2010/main" val="360595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3940C46-3181-AAF6-3018-69696E57A567}"/>
              </a:ext>
            </a:extLst>
          </p:cNvPr>
          <p:cNvSpPr txBox="1"/>
          <p:nvPr/>
        </p:nvSpPr>
        <p:spPr>
          <a:xfrm>
            <a:off x="4885508" y="444137"/>
            <a:ext cx="2651760" cy="35394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Inserir respostas no gráfico do arquivo word P.8 </a:t>
            </a:r>
          </a:p>
          <a:p>
            <a:r>
              <a:rPr lang="pt-BR" sz="3200" dirty="0">
                <a:solidFill>
                  <a:schemeClr val="bg1"/>
                </a:solidFill>
              </a:rPr>
              <a:t>Mostrar os rodízios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703530289"/>
              </p:ext>
            </p:extLst>
          </p:nvPr>
        </p:nvGraphicFramePr>
        <p:xfrm>
          <a:off x="472966" y="1755228"/>
          <a:ext cx="10447282" cy="43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7995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55729C4-1AF2-1320-E270-9964FC68D703}"/>
              </a:ext>
            </a:extLst>
          </p:cNvPr>
          <p:cNvSpPr txBox="1"/>
          <p:nvPr/>
        </p:nvSpPr>
        <p:spPr>
          <a:xfrm>
            <a:off x="4885508" y="444137"/>
            <a:ext cx="2651760" cy="255454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Inserir respostas no gráfico do arquivo word P.9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00077297"/>
              </p:ext>
            </p:extLst>
          </p:nvPr>
        </p:nvGraphicFramePr>
        <p:xfrm>
          <a:off x="546538" y="1902371"/>
          <a:ext cx="10268607" cy="384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6219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1D6E8CE-8EF6-D812-1638-984EC5449B95}"/>
              </a:ext>
            </a:extLst>
          </p:cNvPr>
          <p:cNvSpPr txBox="1"/>
          <p:nvPr/>
        </p:nvSpPr>
        <p:spPr>
          <a:xfrm>
            <a:off x="4232365" y="874455"/>
            <a:ext cx="2651760" cy="255454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Inserir respostas no gráfico do arquivo word P.10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00500" y="3323900"/>
            <a:ext cx="76396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43,70% 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LULA</a:t>
            </a:r>
          </a:p>
          <a:p>
            <a:r>
              <a:rPr lang="pt-BR" sz="5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30,70% 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BOLSONARO</a:t>
            </a:r>
          </a:p>
          <a:p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BRANCO/NULO 10,75%</a:t>
            </a:r>
          </a:p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SABE/NÃO OPINIOU 14,95%</a:t>
            </a:r>
          </a:p>
        </p:txBody>
      </p:sp>
    </p:spTree>
    <p:extLst>
      <p:ext uri="{BB962C8B-B14F-4D97-AF65-F5344CB8AC3E}">
        <p14:creationId xmlns:p14="http://schemas.microsoft.com/office/powerpoint/2010/main" val="210086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23187F3-BECC-9DF7-7EF1-C8E48DF40DDE}"/>
              </a:ext>
            </a:extLst>
          </p:cNvPr>
          <p:cNvSpPr txBox="1"/>
          <p:nvPr/>
        </p:nvSpPr>
        <p:spPr>
          <a:xfrm>
            <a:off x="4232365" y="874455"/>
            <a:ext cx="2651760" cy="255454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Inserir respostas no gráfico do arquivo word P.11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00500" y="3292370"/>
            <a:ext cx="8680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38,05% </a:t>
            </a:r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CIRO GOMES</a:t>
            </a:r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5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35,05% 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BOLSONARO</a:t>
            </a:r>
          </a:p>
          <a:p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BRANCO/NULO 18,80%</a:t>
            </a:r>
          </a:p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SABE/NÃO OPINIOU 8,10%</a:t>
            </a:r>
          </a:p>
        </p:txBody>
      </p:sp>
    </p:spTree>
    <p:extLst>
      <p:ext uri="{BB962C8B-B14F-4D97-AF65-F5344CB8AC3E}">
        <p14:creationId xmlns:p14="http://schemas.microsoft.com/office/powerpoint/2010/main" val="53775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7513625-8977-AD4A-39DD-889407626A02}"/>
              </a:ext>
            </a:extLst>
          </p:cNvPr>
          <p:cNvSpPr txBox="1"/>
          <p:nvPr/>
        </p:nvSpPr>
        <p:spPr>
          <a:xfrm>
            <a:off x="302622" y="382012"/>
            <a:ext cx="7652658" cy="304698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INSERIR SLIDE :</a:t>
            </a:r>
          </a:p>
          <a:p>
            <a:r>
              <a:rPr lang="pt-BR" dirty="0"/>
              <a:t>Inserir respostas no gráfico do arquivo word P.12</a:t>
            </a:r>
          </a:p>
          <a:p>
            <a:r>
              <a:rPr lang="pt-BR" dirty="0"/>
              <a:t>Você ou alguém na sua casa recebe o Auxílio Brasil do governo federal (antigo Bolsa Família)?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00500" y="3281860"/>
            <a:ext cx="93948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35,85% </a:t>
            </a:r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BOLSONARO</a:t>
            </a:r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5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28,95% 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SIMONE TEBET</a:t>
            </a:r>
          </a:p>
          <a:p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BRANCO/NULO 25,25%</a:t>
            </a:r>
          </a:p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SABE/NÃO OPINIOU 10,05%</a:t>
            </a:r>
          </a:p>
        </p:txBody>
      </p:sp>
    </p:spTree>
    <p:extLst>
      <p:ext uri="{BB962C8B-B14F-4D97-AF65-F5344CB8AC3E}">
        <p14:creationId xmlns:p14="http://schemas.microsoft.com/office/powerpoint/2010/main" val="192064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7513625-8977-AD4A-39DD-889407626A02}"/>
              </a:ext>
            </a:extLst>
          </p:cNvPr>
          <p:cNvSpPr txBox="1"/>
          <p:nvPr/>
        </p:nvSpPr>
        <p:spPr>
          <a:xfrm>
            <a:off x="420188" y="428220"/>
            <a:ext cx="7652658" cy="253979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Inserir slide com respostas 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P.13: </a:t>
            </a: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pensando no Auxílio Brasil (antigo bolsa família) que você recebe hoje, como você classifica o valor atual?</a:t>
            </a:r>
            <a:endParaRPr lang="pt-BR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11012" y="3264935"/>
            <a:ext cx="77867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40,55% 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LULA</a:t>
            </a:r>
          </a:p>
          <a:p>
            <a:r>
              <a:rPr lang="pt-BR" sz="5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23,00 % 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CIRO GOMES</a:t>
            </a:r>
          </a:p>
          <a:p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BRANCO/NULO 27,10%</a:t>
            </a:r>
          </a:p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SABE/NÃO OPINIOU 10,35%</a:t>
            </a:r>
          </a:p>
        </p:txBody>
      </p:sp>
    </p:spTree>
    <p:extLst>
      <p:ext uri="{BB962C8B-B14F-4D97-AF65-F5344CB8AC3E}">
        <p14:creationId xmlns:p14="http://schemas.microsoft.com/office/powerpoint/2010/main" val="89452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F53C501-D257-481E-B546-B3FEC45F0C8C}"/>
              </a:ext>
            </a:extLst>
          </p:cNvPr>
          <p:cNvSpPr txBox="1"/>
          <p:nvPr/>
        </p:nvSpPr>
        <p:spPr>
          <a:xfrm>
            <a:off x="5303520" y="418011"/>
            <a:ext cx="6426926" cy="571643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36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 E agora pensando sobre as ações do atual governo do presidente Jair Bolsonaro, numa escala de 1 a 5 onde 1- Péssimo e 5 – Ótimo, como você avalia o atual governo?</a:t>
            </a:r>
            <a:endParaRPr lang="pt-B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dirty="0">
                <a:solidFill>
                  <a:schemeClr val="bg1"/>
                </a:solidFill>
              </a:rPr>
              <a:t>Resultado apenas para o total como está no word na P.14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68969" y="3276229"/>
            <a:ext cx="74714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43,85</a:t>
            </a:r>
            <a:r>
              <a:rPr lang="pt-BR" sz="40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pt-BR" sz="36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LULA</a:t>
            </a:r>
          </a:p>
          <a:p>
            <a:r>
              <a:rPr lang="pt-BR" sz="5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17,40</a:t>
            </a:r>
            <a:r>
              <a:rPr lang="pt-BR" sz="36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 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SIMONE TEBET</a:t>
            </a:r>
          </a:p>
          <a:p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BRANCO/NULO 27,80%</a:t>
            </a:r>
          </a:p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SABE/NÃO OPINIOU 10,95%</a:t>
            </a:r>
          </a:p>
        </p:txBody>
      </p:sp>
    </p:spTree>
    <p:extLst>
      <p:ext uri="{BB962C8B-B14F-4D97-AF65-F5344CB8AC3E}">
        <p14:creationId xmlns:p14="http://schemas.microsoft.com/office/powerpoint/2010/main" val="44360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ACE8776-43D2-2C9F-4531-305082CD2C17}"/>
              </a:ext>
            </a:extLst>
          </p:cNvPr>
          <p:cNvSpPr txBox="1"/>
          <p:nvPr/>
        </p:nvSpPr>
        <p:spPr>
          <a:xfrm>
            <a:off x="4206239" y="1357781"/>
            <a:ext cx="2651760" cy="255454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Inserir respostas no gráfico do arquivo word P.16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28123484"/>
              </p:ext>
            </p:extLst>
          </p:nvPr>
        </p:nvGraphicFramePr>
        <p:xfrm>
          <a:off x="602907" y="1996965"/>
          <a:ext cx="6817396" cy="438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9135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3351817-6ECF-6379-1B1B-99B3BD24EDC4}"/>
              </a:ext>
            </a:extLst>
          </p:cNvPr>
          <p:cNvSpPr txBox="1"/>
          <p:nvPr/>
        </p:nvSpPr>
        <p:spPr>
          <a:xfrm>
            <a:off x="2560319" y="1632101"/>
            <a:ext cx="2651760" cy="255454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Inserir respostas no gráfico do arquivo word P.17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45910" y="2364947"/>
            <a:ext cx="119281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48,65</a:t>
            </a:r>
            <a:r>
              <a:rPr 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0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GOVERNO LULA</a:t>
            </a:r>
          </a:p>
          <a:p>
            <a:r>
              <a:rPr lang="pt-BR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21,15</a:t>
            </a:r>
            <a:r>
              <a:rPr 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0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GOVERNO BOLSONARO</a:t>
            </a:r>
          </a:p>
          <a:p>
            <a:r>
              <a:rPr lang="pt-BR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8,85</a:t>
            </a:r>
            <a:r>
              <a:rPr 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  </a:t>
            </a:r>
            <a:r>
              <a:rPr lang="pt-BR" sz="40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GOVERNO FHC</a:t>
            </a:r>
          </a:p>
        </p:txBody>
      </p:sp>
    </p:spTree>
    <p:extLst>
      <p:ext uri="{BB962C8B-B14F-4D97-AF65-F5344CB8AC3E}">
        <p14:creationId xmlns:p14="http://schemas.microsoft.com/office/powerpoint/2010/main" val="377778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A807C4-0E9A-C39B-FC48-0818968434C2}"/>
              </a:ext>
            </a:extLst>
          </p:cNvPr>
          <p:cNvSpPr txBox="1"/>
          <p:nvPr/>
        </p:nvSpPr>
        <p:spPr>
          <a:xfrm>
            <a:off x="2560319" y="1632101"/>
            <a:ext cx="2651760" cy="255454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Inserir respostas no gráfico do arquivo word P.19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78"/>
            <a:ext cx="12192000" cy="685800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83744925"/>
              </p:ext>
            </p:extLst>
          </p:nvPr>
        </p:nvGraphicFramePr>
        <p:xfrm>
          <a:off x="540944" y="2753709"/>
          <a:ext cx="9948380" cy="293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4418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3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BACA890-1506-545D-56A1-D19AB770C24F}"/>
              </a:ext>
            </a:extLst>
          </p:cNvPr>
          <p:cNvSpPr txBox="1"/>
          <p:nvPr/>
        </p:nvSpPr>
        <p:spPr>
          <a:xfrm>
            <a:off x="2560319" y="1632101"/>
            <a:ext cx="2651760" cy="304698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Inserir respostas no gráfico do arquivo word P.21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13280728"/>
              </p:ext>
            </p:extLst>
          </p:nvPr>
        </p:nvGraphicFramePr>
        <p:xfrm>
          <a:off x="466273" y="1776248"/>
          <a:ext cx="7426996" cy="489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1281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5225" y="2522483"/>
            <a:ext cx="762590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55,65</a:t>
            </a:r>
            <a:r>
              <a:rPr lang="pt-BR" sz="32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CONFIA E SEMPRE VERIFICA AS INFORMAÇÕES</a:t>
            </a:r>
          </a:p>
          <a:p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40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37,90</a:t>
            </a:r>
            <a:r>
              <a:rPr lang="pt-BR" sz="20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CONFIA UM POUCO E AS VEZES VERIFICA</a:t>
            </a:r>
          </a:p>
          <a:p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40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6,45</a:t>
            </a:r>
            <a:r>
              <a:rPr lang="pt-BR" sz="32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CONFIA MUITO E  NÃO VERIFICA</a:t>
            </a:r>
          </a:p>
        </p:txBody>
      </p:sp>
    </p:spTree>
    <p:extLst>
      <p:ext uri="{BB962C8B-B14F-4D97-AF65-F5344CB8AC3E}">
        <p14:creationId xmlns:p14="http://schemas.microsoft.com/office/powerpoint/2010/main" val="386882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3BB034F-5713-86A5-35F3-B027163C7848}"/>
              </a:ext>
            </a:extLst>
          </p:cNvPr>
          <p:cNvSpPr txBox="1"/>
          <p:nvPr/>
        </p:nvSpPr>
        <p:spPr>
          <a:xfrm>
            <a:off x="535579" y="444137"/>
            <a:ext cx="8556172" cy="12254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Inserir slide aqui com título: </a:t>
            </a:r>
          </a:p>
          <a:p>
            <a:r>
              <a:rPr lang="pt-BR" dirty="0"/>
              <a:t>Sumário! (serão </a:t>
            </a:r>
            <a:r>
              <a:rPr lang="pt-BR" dirty="0" err="1"/>
              <a:t>bullets</a:t>
            </a:r>
            <a:r>
              <a:rPr lang="pt-BR" dirty="0"/>
              <a:t> de resultados)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62151" y="2665673"/>
            <a:ext cx="6842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61,50</a:t>
            </a:r>
            <a:r>
              <a:rPr lang="pt-BR" sz="7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</a:p>
          <a:p>
            <a:r>
              <a:rPr lang="pt-BR" sz="28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CONFIA NA URNA ELETRÔNICA!</a:t>
            </a:r>
          </a:p>
          <a:p>
            <a:endParaRPr lang="pt-BR" sz="3200" b="1" dirty="0">
              <a:solidFill>
                <a:srgbClr val="FDB70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2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3BB034F-5713-86A5-35F3-B027163C7848}"/>
              </a:ext>
            </a:extLst>
          </p:cNvPr>
          <p:cNvSpPr txBox="1"/>
          <p:nvPr/>
        </p:nvSpPr>
        <p:spPr>
          <a:xfrm>
            <a:off x="535579" y="444137"/>
            <a:ext cx="8556172" cy="12254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Inserir slide aqui com título: </a:t>
            </a:r>
          </a:p>
          <a:p>
            <a:r>
              <a:rPr lang="pt-BR" dirty="0"/>
              <a:t>Sumário! (serão </a:t>
            </a:r>
            <a:r>
              <a:rPr lang="pt-BR" dirty="0" err="1"/>
              <a:t>bullets</a:t>
            </a:r>
            <a:r>
              <a:rPr lang="pt-BR" dirty="0"/>
              <a:t> de resultados)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68489" y="691340"/>
            <a:ext cx="586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C000"/>
                </a:solidFill>
              </a:rPr>
              <a:t>FINALMENTE, VAMOS OUVIR O QUE AS FAVELAS DIZEM!!!!</a:t>
            </a:r>
            <a:endParaRPr lang="pt-BR" sz="3600" dirty="0">
              <a:solidFill>
                <a:srgbClr val="FFC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8490" y="2113738"/>
            <a:ext cx="89168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Como presidente do G10Favelas, bloco de líderes e empreendedores de Impacto Social, presente em aproximadamente 400 comunidades por todo o Brasil, me torno pioneiro em realizar o primeiro estudo de Pesquisa e Opinião das Favelas/Comunidades do Brasil. Com o propósito de querer ouvir e entender  a opinião dos moradores das comunidades/favelas   e  fazermos ser vistos e ouvidos perante os candidatos. </a:t>
            </a:r>
          </a:p>
          <a:p>
            <a:r>
              <a:rPr lang="pt-BR" sz="2000" dirty="0">
                <a:solidFill>
                  <a:schemeClr val="bg1"/>
                </a:solidFill>
              </a:rPr>
              <a:t>Minha ideia é de pesquisar de forma mais segmentada possível a Favela/Comunidade e a atenção dos candidatos para uma população de mais de 17 milhões de brasileiros, que por vezes ficam à margem das discussões. Afinal somos 8% da população brasileira, uma parcela que mescla pobreza extrema e potência no consumo de mais de R$160 bi. Assim não posso deixar de perguntar: o que temos de planos concretos para quem passa fome e quem empreende nesse mercado?”. </a:t>
            </a:r>
          </a:p>
          <a:p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4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3BB034F-5713-86A5-35F3-B027163C7848}"/>
              </a:ext>
            </a:extLst>
          </p:cNvPr>
          <p:cNvSpPr txBox="1"/>
          <p:nvPr/>
        </p:nvSpPr>
        <p:spPr>
          <a:xfrm>
            <a:off x="535579" y="444137"/>
            <a:ext cx="8556172" cy="12254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Inserir slide aqui com título: </a:t>
            </a:r>
          </a:p>
          <a:p>
            <a:r>
              <a:rPr lang="pt-BR" dirty="0"/>
              <a:t>Sumário! (serão </a:t>
            </a:r>
            <a:r>
              <a:rPr lang="pt-BR" dirty="0" err="1"/>
              <a:t>bullets</a:t>
            </a:r>
            <a:r>
              <a:rPr lang="pt-BR" dirty="0"/>
              <a:t> de resultados)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68489" y="1056869"/>
            <a:ext cx="88918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Para um estudo focado em uma fatia tão especifica da população, demando com toda a confiança este estudo ao  Instituto de Pesquisa e Opinião Favela Diz, focado em estudos e pesquisas em Comunidades por todos o Brasil, onde o CEO Marx Rodrigues também dirige todo o ecossistema de comunicação “Sou + Favela”, já somando expertise e background neste segmento da população.</a:t>
            </a:r>
          </a:p>
          <a:p>
            <a:r>
              <a:rPr lang="pt-BR" sz="2000" dirty="0">
                <a:solidFill>
                  <a:schemeClr val="bg1"/>
                </a:solidFill>
              </a:rPr>
              <a:t>O estudo será realizado em nível Brasil, ouvindo 2000 moradores de comunidades distribuídas em 65 municípios do Brasil. A metodologia de coleta será por telefone provenientes de listas de fonte segura por iniciativas do Grupo G10 em todo o Brasil, juntamente com especialistas em “listas” respeitando todas as leis de Proteção de Dados (LGBD). A pesquisa foi registrada no TSE sob o número BR – 09451/2022.</a:t>
            </a:r>
          </a:p>
          <a:p>
            <a:r>
              <a:rPr lang="pt-BR" sz="2000" dirty="0">
                <a:solidFill>
                  <a:schemeClr val="bg1"/>
                </a:solidFill>
              </a:rPr>
              <a:t>Estamos confiantes que o aprofundamento deste estudo trará benefícios tanto para a população das comunidades, como fonte de insumo para os próprios candidatos.</a:t>
            </a:r>
          </a:p>
          <a:p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E60FE8C-5452-AC44-92D3-92B89A64364A}"/>
              </a:ext>
            </a:extLst>
          </p:cNvPr>
          <p:cNvSpPr txBox="1"/>
          <p:nvPr/>
        </p:nvSpPr>
        <p:spPr>
          <a:xfrm>
            <a:off x="382322" y="5174083"/>
            <a:ext cx="8024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DB701"/>
                </a:solidFill>
              </a:rPr>
              <a:t>Atenciosamente</a:t>
            </a:r>
          </a:p>
          <a:p>
            <a:r>
              <a:rPr lang="pt-BR" sz="2000" dirty="0">
                <a:solidFill>
                  <a:srgbClr val="FDB701"/>
                </a:solidFill>
              </a:rPr>
              <a:t>Gilson Rodrigues</a:t>
            </a:r>
          </a:p>
          <a:p>
            <a:r>
              <a:rPr lang="pt-BR" sz="2000" dirty="0">
                <a:solidFill>
                  <a:srgbClr val="FDB701"/>
                </a:solidFill>
              </a:rPr>
              <a:t>Presidente do G10Favelas  </a:t>
            </a:r>
          </a:p>
        </p:txBody>
      </p:sp>
    </p:spTree>
    <p:extLst>
      <p:ext uri="{BB962C8B-B14F-4D97-AF65-F5344CB8AC3E}">
        <p14:creationId xmlns:p14="http://schemas.microsoft.com/office/powerpoint/2010/main" val="264873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3BB034F-5713-86A5-35F3-B027163C7848}"/>
              </a:ext>
            </a:extLst>
          </p:cNvPr>
          <p:cNvSpPr txBox="1"/>
          <p:nvPr/>
        </p:nvSpPr>
        <p:spPr>
          <a:xfrm>
            <a:off x="535579" y="444137"/>
            <a:ext cx="8556172" cy="12254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Inserir slide aqui com título: </a:t>
            </a:r>
          </a:p>
          <a:p>
            <a:r>
              <a:rPr lang="pt-BR" dirty="0"/>
              <a:t>Sumário! (serão </a:t>
            </a:r>
            <a:r>
              <a:rPr lang="pt-BR" dirty="0" err="1"/>
              <a:t>bullets</a:t>
            </a:r>
            <a:r>
              <a:rPr lang="pt-BR" dirty="0"/>
              <a:t> de resultados)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68490" y="410538"/>
            <a:ext cx="802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AMOSTRA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8489" y="1320809"/>
            <a:ext cx="112879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2000 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ENTREVISTAS NAS COMUNIDADES  DO BRASIL</a:t>
            </a:r>
          </a:p>
          <a:p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METODOLOGIA QUANTITATIVA: POR TELEFONE  (Sistema CATI)</a:t>
            </a: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QUESTIONÁRIO ESTRUTURADO COM PERGUNTAS ESPONTÂNEAS E ESTIMULADAS  </a:t>
            </a:r>
          </a:p>
          <a:p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População a ser representada : </a:t>
            </a:r>
            <a:r>
              <a:rPr lang="pt-BR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COMUNIDADES/FAVELAS  DO BRASIL</a:t>
            </a:r>
          </a:p>
          <a:p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CONTROLES: POR SEXO E IDADE (acima 16 anos)</a:t>
            </a: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(Fonte IBGE e PNAD2021)</a:t>
            </a:r>
          </a:p>
          <a:p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3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3BB034F-5713-86A5-35F3-B027163C7848}"/>
              </a:ext>
            </a:extLst>
          </p:cNvPr>
          <p:cNvSpPr txBox="1"/>
          <p:nvPr/>
        </p:nvSpPr>
        <p:spPr>
          <a:xfrm>
            <a:off x="535579" y="444137"/>
            <a:ext cx="8556172" cy="12254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Inserir slide aqui com título: </a:t>
            </a:r>
          </a:p>
          <a:p>
            <a:r>
              <a:rPr lang="pt-BR" dirty="0"/>
              <a:t>Sumário! (serão </a:t>
            </a:r>
            <a:r>
              <a:rPr lang="pt-BR" dirty="0" err="1"/>
              <a:t>bullets</a:t>
            </a:r>
            <a:r>
              <a:rPr lang="pt-BR" dirty="0"/>
              <a:t> de resultados)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68490" y="410538"/>
            <a:ext cx="802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DB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 DA PESQUISA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8490" y="2143725"/>
            <a:ext cx="10246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Erro amostral: </a:t>
            </a:r>
            <a:r>
              <a:rPr lang="pt-BR" sz="5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2%</a:t>
            </a:r>
          </a:p>
          <a:p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Confiabilidade :</a:t>
            </a:r>
            <a:r>
              <a:rPr lang="pt-BR" sz="5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95%</a:t>
            </a:r>
          </a:p>
          <a:p>
            <a:endParaRPr lang="pt-B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Período de Campo: 28/07 a 4/08</a:t>
            </a:r>
          </a:p>
          <a:p>
            <a:endParaRPr lang="pt-B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4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6266644-ECBB-289C-5A43-BDE157FBE0CA}"/>
              </a:ext>
            </a:extLst>
          </p:cNvPr>
          <p:cNvSpPr txBox="1"/>
          <p:nvPr/>
        </p:nvSpPr>
        <p:spPr>
          <a:xfrm>
            <a:off x="4885508" y="444137"/>
            <a:ext cx="2651760" cy="255454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Inserir respostas no gráfico do arquivo word P.5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080021818"/>
              </p:ext>
            </p:extLst>
          </p:nvPr>
        </p:nvGraphicFramePr>
        <p:xfrm>
          <a:off x="439865" y="2578267"/>
          <a:ext cx="10333238" cy="283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510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8845054-9EBD-992B-1B5E-704454BE32F9}"/>
              </a:ext>
            </a:extLst>
          </p:cNvPr>
          <p:cNvSpPr txBox="1"/>
          <p:nvPr/>
        </p:nvSpPr>
        <p:spPr>
          <a:xfrm>
            <a:off x="4885508" y="444137"/>
            <a:ext cx="2651760" cy="255454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Inserir respostas no gráfico do arquivo word P.6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158241808"/>
              </p:ext>
            </p:extLst>
          </p:nvPr>
        </p:nvGraphicFramePr>
        <p:xfrm>
          <a:off x="578068" y="2049517"/>
          <a:ext cx="10321159" cy="405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781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7" name="CaixaDeTexto 6"/>
          <p:cNvSpPr txBox="1"/>
          <p:nvPr/>
        </p:nvSpPr>
        <p:spPr>
          <a:xfrm>
            <a:off x="7820167" y="655093"/>
            <a:ext cx="4244454" cy="5909480"/>
          </a:xfrm>
          <a:prstGeom prst="rect">
            <a:avLst/>
          </a:prstGeom>
          <a:solidFill>
            <a:srgbClr val="121212"/>
          </a:solidFill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234149" y="255153"/>
            <a:ext cx="395785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15,60%</a:t>
            </a:r>
            <a:r>
              <a:rPr lang="pt-BR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3200" dirty="0">
                <a:solidFill>
                  <a:srgbClr val="FDB701"/>
                </a:solidFill>
              </a:rPr>
              <a:t>dos entrevistados ainda podem MUDAR SEU VOTO</a:t>
            </a: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7200" b="1" dirty="0">
                <a:solidFill>
                  <a:schemeClr val="bg1"/>
                </a:solidFill>
              </a:rPr>
              <a:t>71,95%</a:t>
            </a:r>
            <a:r>
              <a:rPr lang="pt-BR" sz="6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3200" dirty="0">
                <a:solidFill>
                  <a:srgbClr val="FDB701"/>
                </a:solidFill>
              </a:rPr>
              <a:t>estão totalmente decididos a votar</a:t>
            </a: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12,45% </a:t>
            </a:r>
            <a:r>
              <a:rPr lang="pt-BR" sz="3200" dirty="0">
                <a:solidFill>
                  <a:srgbClr val="FDB701"/>
                </a:solidFill>
              </a:rPr>
              <a:t>não sabe</a:t>
            </a:r>
          </a:p>
        </p:txBody>
      </p:sp>
    </p:spTree>
    <p:extLst>
      <p:ext uri="{BB962C8B-B14F-4D97-AF65-F5344CB8AC3E}">
        <p14:creationId xmlns:p14="http://schemas.microsoft.com/office/powerpoint/2010/main" val="1485543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794</Words>
  <Application>Microsoft Office PowerPoint</Application>
  <PresentationFormat>Personalizar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Leina</dc:creator>
  <cp:lastModifiedBy>Vedas17</cp:lastModifiedBy>
  <cp:revision>49</cp:revision>
  <cp:lastPrinted>2022-08-09T12:38:50Z</cp:lastPrinted>
  <dcterms:created xsi:type="dcterms:W3CDTF">2022-07-25T19:11:47Z</dcterms:created>
  <dcterms:modified xsi:type="dcterms:W3CDTF">2022-08-09T12:40:02Z</dcterms:modified>
</cp:coreProperties>
</file>