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0"/>
  </p:notesMasterIdLst>
  <p:sldIdLst>
    <p:sldId id="259" r:id="rId2"/>
    <p:sldId id="2538" r:id="rId3"/>
    <p:sldId id="2377" r:id="rId4"/>
    <p:sldId id="2830" r:id="rId5"/>
    <p:sldId id="2653" r:id="rId6"/>
    <p:sldId id="2776" r:id="rId7"/>
    <p:sldId id="2777" r:id="rId8"/>
    <p:sldId id="2778" r:id="rId9"/>
    <p:sldId id="2779" r:id="rId10"/>
    <p:sldId id="2780" r:id="rId11"/>
    <p:sldId id="2781" r:id="rId12"/>
    <p:sldId id="2782" r:id="rId13"/>
    <p:sldId id="2783" r:id="rId14"/>
    <p:sldId id="2784" r:id="rId15"/>
    <p:sldId id="2785" r:id="rId16"/>
    <p:sldId id="2786" r:id="rId17"/>
    <p:sldId id="2787" r:id="rId18"/>
    <p:sldId id="2788" r:id="rId19"/>
    <p:sldId id="2789" r:id="rId20"/>
    <p:sldId id="2790" r:id="rId21"/>
    <p:sldId id="2791" r:id="rId22"/>
    <p:sldId id="2792" r:id="rId23"/>
    <p:sldId id="2795" r:id="rId24"/>
    <p:sldId id="2793" r:id="rId25"/>
    <p:sldId id="2794" r:id="rId26"/>
    <p:sldId id="2721" r:id="rId27"/>
    <p:sldId id="2796" r:id="rId28"/>
    <p:sldId id="2797" r:id="rId29"/>
    <p:sldId id="2798" r:id="rId30"/>
    <p:sldId id="2799" r:id="rId31"/>
    <p:sldId id="2800" r:id="rId32"/>
    <p:sldId id="2801" r:id="rId33"/>
    <p:sldId id="2802" r:id="rId34"/>
    <p:sldId id="2803" r:id="rId35"/>
    <p:sldId id="2756" r:id="rId36"/>
    <p:sldId id="2772" r:id="rId37"/>
    <p:sldId id="2813" r:id="rId38"/>
    <p:sldId id="2768" r:id="rId39"/>
    <p:sldId id="2766" r:id="rId40"/>
    <p:sldId id="2767" r:id="rId41"/>
    <p:sldId id="2770" r:id="rId42"/>
    <p:sldId id="2769" r:id="rId43"/>
    <p:sldId id="2771" r:id="rId44"/>
    <p:sldId id="2773" r:id="rId45"/>
    <p:sldId id="2774" r:id="rId46"/>
    <p:sldId id="2831" r:id="rId47"/>
    <p:sldId id="2659" r:id="rId48"/>
    <p:sldId id="2805" r:id="rId49"/>
    <p:sldId id="2806" r:id="rId50"/>
    <p:sldId id="2807" r:id="rId51"/>
    <p:sldId id="2808" r:id="rId52"/>
    <p:sldId id="2809" r:id="rId53"/>
    <p:sldId id="2814" r:id="rId54"/>
    <p:sldId id="2815" r:id="rId55"/>
    <p:sldId id="2820" r:id="rId56"/>
    <p:sldId id="2821" r:id="rId57"/>
    <p:sldId id="2816" r:id="rId58"/>
    <p:sldId id="2818" r:id="rId59"/>
    <p:sldId id="2819" r:id="rId60"/>
    <p:sldId id="2822" r:id="rId61"/>
    <p:sldId id="2823" r:id="rId62"/>
    <p:sldId id="2824" r:id="rId63"/>
    <p:sldId id="2825" r:id="rId64"/>
    <p:sldId id="2826" r:id="rId65"/>
    <p:sldId id="2827" r:id="rId66"/>
    <p:sldId id="2828" r:id="rId67"/>
    <p:sldId id="2829" r:id="rId68"/>
    <p:sldId id="2537" r:id="rId69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00"/>
    <a:srgbClr val="183EFF"/>
    <a:srgbClr val="00B050"/>
    <a:srgbClr val="00C900"/>
    <a:srgbClr val="BFBFBF"/>
    <a:srgbClr val="000000"/>
    <a:srgbClr val="33CC33"/>
    <a:srgbClr val="0000FF"/>
    <a:srgbClr val="002060"/>
    <a:srgbClr val="005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00" autoAdjust="0"/>
    <p:restoredTop sz="94694"/>
  </p:normalViewPr>
  <p:slideViewPr>
    <p:cSldViewPr snapToGrid="0">
      <p:cViewPr varScale="1">
        <p:scale>
          <a:sx n="67" d="100"/>
          <a:sy n="67" d="100"/>
        </p:scale>
        <p:origin x="180" y="44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5" tIns="49532" rIns="99065" bIns="49532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65" tIns="49532" rIns="99065" bIns="49532" rtlCol="0"/>
          <a:lstStyle>
            <a:lvl1pPr algn="r">
              <a:defRPr sz="1300"/>
            </a:lvl1pPr>
          </a:lstStyle>
          <a:p>
            <a:fld id="{D12BC3D3-E8DD-C945-A501-EA295936FBA3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5" tIns="49532" rIns="99065" bIns="4953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65" tIns="49532" rIns="99065" bIns="49532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9065" tIns="49532" rIns="99065" bIns="49532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65" tIns="49532" rIns="99065" bIns="49532" rtlCol="0" anchor="b"/>
          <a:lstStyle>
            <a:lvl1pPr algn="r">
              <a:defRPr sz="1300"/>
            </a:lvl1pPr>
          </a:lstStyle>
          <a:p>
            <a:fld id="{E0C7B3A0-F598-BD40-8E88-4A8AB4543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22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833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349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192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889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427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664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738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827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783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510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73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AA4E5-BF05-4BC7-98FF-D186AB3416F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171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670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990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774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562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9857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39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338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3900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5142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655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AA4E5-BF05-4BC7-98FF-D186AB3416F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0332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4429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9490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6821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0190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0045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0398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0863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0949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8905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335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6242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670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8333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3405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3885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259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AA4E5-BF05-4BC7-98FF-D186AB3416F5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1771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7403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2487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6087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011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2415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6060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9529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0045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43540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5224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1998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42776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2215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14124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094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56834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06539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6179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4021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87478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94958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27206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990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122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740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35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&#10;&#10;Descrição gerada automaticamente">
            <a:extLst>
              <a:ext uri="{FF2B5EF4-FFF2-40B4-BE49-F238E27FC236}">
                <a16:creationId xmlns:a16="http://schemas.microsoft.com/office/drawing/2014/main" id="{DC423A20-296C-F7F2-69FE-A2822D2CB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40" b="34815"/>
          <a:stretch/>
        </p:blipFill>
        <p:spPr>
          <a:xfrm>
            <a:off x="0" y="6081486"/>
            <a:ext cx="12192000" cy="92891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03F4450-D907-EE86-3759-FAF240761FEB}"/>
              </a:ext>
            </a:extLst>
          </p:cNvPr>
          <p:cNvSpPr txBox="1"/>
          <p:nvPr userDrawn="1"/>
        </p:nvSpPr>
        <p:spPr>
          <a:xfrm>
            <a:off x="10075239" y="6225997"/>
            <a:ext cx="224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chemeClr val="accent1">
                    <a:lumMod val="50000"/>
                  </a:schemeClr>
                </a:solidFill>
                <a:latin typeface="Montserrat Bold" panose="00000800000000000000" pitchFamily="2" charset="0"/>
              </a:rPr>
              <a:t>Ministério</a:t>
            </a:r>
            <a:br>
              <a:rPr lang="pt-BR" sz="140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</a:br>
            <a:r>
              <a:rPr lang="pt-BR" sz="1400">
                <a:solidFill>
                  <a:schemeClr val="accent1">
                    <a:lumMod val="50000"/>
                  </a:schemeClr>
                </a:solidFill>
                <a:latin typeface="Montserrat Light" panose="00000400000000000000" pitchFamily="2" charset="0"/>
              </a:rPr>
              <a:t>da Fazenda</a:t>
            </a:r>
          </a:p>
        </p:txBody>
      </p:sp>
      <p:pic>
        <p:nvPicPr>
          <p:cNvPr id="9" name="Imagem 8" descr="Forma&#10;&#10;Descrição gerada automaticamente">
            <a:extLst>
              <a:ext uri="{FF2B5EF4-FFF2-40B4-BE49-F238E27FC236}">
                <a16:creationId xmlns:a16="http://schemas.microsoft.com/office/drawing/2014/main" id="{39C026B7-BAD6-C9C3-05CE-0843C133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87" b="25714"/>
          <a:stretch/>
        </p:blipFill>
        <p:spPr>
          <a:xfrm>
            <a:off x="0" y="-95535"/>
            <a:ext cx="12192000" cy="3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7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90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29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97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93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62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21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64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38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25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51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E721-4F8D-4661-BBF4-F997E8D989BD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35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31D637E-88BD-0309-A533-B2020F1EEFB7}"/>
              </a:ext>
            </a:extLst>
          </p:cNvPr>
          <p:cNvSpPr txBox="1"/>
          <p:nvPr/>
        </p:nvSpPr>
        <p:spPr>
          <a:xfrm>
            <a:off x="3151694" y="4954187"/>
            <a:ext cx="8630511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Secretaria Extraordinária da Reforma Tributária</a:t>
            </a:r>
          </a:p>
          <a:p>
            <a:pPr algn="r">
              <a:spcAft>
                <a:spcPts val="600"/>
              </a:spcAf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Ministério da Fazenda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BE9FA2D-170B-E87B-6B45-2C6FF3E59A9F}"/>
              </a:ext>
            </a:extLst>
          </p:cNvPr>
          <p:cNvSpPr txBox="1"/>
          <p:nvPr/>
        </p:nvSpPr>
        <p:spPr>
          <a:xfrm>
            <a:off x="1319842" y="1881457"/>
            <a:ext cx="10449663" cy="18928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lang="pt-BR" sz="2700" dirty="0">
                <a:solidFill>
                  <a:srgbClr val="00C900"/>
                </a:solidFill>
                <a:latin typeface="Century Gothic" panose="020B0502020202020204" pitchFamily="34" charset="0"/>
              </a:rPr>
              <a:t>Regulamentação da Reforma Tributária</a:t>
            </a:r>
          </a:p>
          <a:p>
            <a:pPr algn="r"/>
            <a:r>
              <a:rPr lang="pt-BR" sz="4000" b="1" dirty="0">
                <a:solidFill>
                  <a:srgbClr val="183EFF"/>
                </a:solidFill>
                <a:latin typeface="Century Gothic"/>
              </a:rPr>
              <a:t>PLP: Administração e Gestão do IBS, ITCMD e demais disposições </a:t>
            </a:r>
            <a:endParaRPr lang="pt-BR" sz="3600" b="1" dirty="0">
              <a:solidFill>
                <a:srgbClr val="183EFF"/>
              </a:solidFill>
              <a:latin typeface="Century Gothic"/>
            </a:endParaRPr>
          </a:p>
        </p:txBody>
      </p:sp>
      <p:pic>
        <p:nvPicPr>
          <p:cNvPr id="4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23223AA1-677E-B0B7-3EE0-073B11141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35" y="6032584"/>
            <a:ext cx="2812149" cy="8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7A9EF3E-926A-4A2B-BFD0-73CFAFCE9929}"/>
              </a:ext>
            </a:extLst>
          </p:cNvPr>
          <p:cNvSpPr txBox="1"/>
          <p:nvPr/>
        </p:nvSpPr>
        <p:spPr>
          <a:xfrm>
            <a:off x="1332542" y="3969302"/>
            <a:ext cx="1044966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lang="pt-BR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Coletiva de imprensa – 04/06/2024</a:t>
            </a:r>
          </a:p>
        </p:txBody>
      </p:sp>
    </p:spTree>
    <p:extLst>
      <p:ext uri="{BB962C8B-B14F-4D97-AF65-F5344CB8AC3E}">
        <p14:creationId xmlns:p14="http://schemas.microsoft.com/office/powerpoint/2010/main" val="3643248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-22336" y="-154878"/>
            <a:ext cx="12464894" cy="7012877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322643" y="1018082"/>
            <a:ext cx="3828252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ESTRUTURA ORGANIZACIONAL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COMITÊ GESTOR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10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322643" y="1660143"/>
            <a:ext cx="11759866" cy="4468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</a:pPr>
            <a:endParaRPr lang="pt-BR" sz="22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9104B3B-D66D-F2E3-9B7E-DE639D7C03FD}"/>
              </a:ext>
            </a:extLst>
          </p:cNvPr>
          <p:cNvSpPr/>
          <p:nvPr/>
        </p:nvSpPr>
        <p:spPr>
          <a:xfrm>
            <a:off x="4046626" y="1559912"/>
            <a:ext cx="3605449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entury Gothic" panose="020B0502020202020204" pitchFamily="34" charset="0"/>
              </a:rPr>
              <a:t>Conselho Superior do CG-IBS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516ED72-8998-E30B-B166-3057EE8DBAA5}"/>
              </a:ext>
            </a:extLst>
          </p:cNvPr>
          <p:cNvSpPr/>
          <p:nvPr/>
        </p:nvSpPr>
        <p:spPr>
          <a:xfrm>
            <a:off x="170436" y="3007586"/>
            <a:ext cx="2131601" cy="545330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Century Gothic" panose="020B0502020202020204" pitchFamily="34" charset="0"/>
              </a:rPr>
              <a:t>Diretoria-Executiva</a:t>
            </a:r>
          </a:p>
        </p:txBody>
      </p:sp>
      <p:cxnSp>
        <p:nvCxnSpPr>
          <p:cNvPr id="9" name="Conector reto 5">
            <a:extLst>
              <a:ext uri="{FF2B5EF4-FFF2-40B4-BE49-F238E27FC236}">
                <a16:creationId xmlns:a16="http://schemas.microsoft.com/office/drawing/2014/main" id="{19C94945-55C2-371B-59DE-44DC10CF9EE7}"/>
              </a:ext>
            </a:extLst>
          </p:cNvPr>
          <p:cNvCxnSpPr>
            <a:cxnSpLocks/>
          </p:cNvCxnSpPr>
          <p:nvPr/>
        </p:nvCxnSpPr>
        <p:spPr>
          <a:xfrm>
            <a:off x="5933583" y="2144687"/>
            <a:ext cx="0" cy="335290"/>
          </a:xfrm>
          <a:prstGeom prst="line">
            <a:avLst/>
          </a:prstGeom>
          <a:ln>
            <a:solidFill>
              <a:srgbClr val="183EF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5">
            <a:extLst>
              <a:ext uri="{FF2B5EF4-FFF2-40B4-BE49-F238E27FC236}">
                <a16:creationId xmlns:a16="http://schemas.microsoft.com/office/drawing/2014/main" id="{9A7BA6D4-63D1-8674-A8ED-147FD5020455}"/>
              </a:ext>
            </a:extLst>
          </p:cNvPr>
          <p:cNvCxnSpPr>
            <a:cxnSpLocks/>
          </p:cNvCxnSpPr>
          <p:nvPr/>
        </p:nvCxnSpPr>
        <p:spPr>
          <a:xfrm>
            <a:off x="1213178" y="3573377"/>
            <a:ext cx="0" cy="370875"/>
          </a:xfrm>
          <a:prstGeom prst="line">
            <a:avLst/>
          </a:prstGeom>
          <a:ln>
            <a:solidFill>
              <a:srgbClr val="183EF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>
            <a:extLst>
              <a:ext uri="{FF2B5EF4-FFF2-40B4-BE49-F238E27FC236}">
                <a16:creationId xmlns:a16="http://schemas.microsoft.com/office/drawing/2014/main" id="{2FC7184A-1DEE-B834-1E50-B6A8C9F15727}"/>
              </a:ext>
            </a:extLst>
          </p:cNvPr>
          <p:cNvSpPr/>
          <p:nvPr/>
        </p:nvSpPr>
        <p:spPr>
          <a:xfrm>
            <a:off x="2586791" y="3007586"/>
            <a:ext cx="2035341" cy="581423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err="1">
                <a:latin typeface="Century Gothic" panose="020B0502020202020204" pitchFamily="34" charset="0"/>
              </a:rPr>
              <a:t>Secretaria-Geral</a:t>
            </a:r>
            <a:r>
              <a:rPr lang="pt-BR" sz="1600" b="1" dirty="0">
                <a:latin typeface="Century Gothic" panose="020B0502020202020204" pitchFamily="34" charset="0"/>
              </a:rPr>
              <a:t> </a:t>
            </a:r>
          </a:p>
        </p:txBody>
      </p:sp>
      <p:cxnSp>
        <p:nvCxnSpPr>
          <p:cNvPr id="29" name="Conector reto 5">
            <a:extLst>
              <a:ext uri="{FF2B5EF4-FFF2-40B4-BE49-F238E27FC236}">
                <a16:creationId xmlns:a16="http://schemas.microsoft.com/office/drawing/2014/main" id="{9FF88BB9-C4C4-5EB4-42EF-7BF1C7CDA904}"/>
              </a:ext>
            </a:extLst>
          </p:cNvPr>
          <p:cNvCxnSpPr>
            <a:cxnSpLocks/>
          </p:cNvCxnSpPr>
          <p:nvPr/>
        </p:nvCxnSpPr>
        <p:spPr>
          <a:xfrm flipV="1">
            <a:off x="1201153" y="2528414"/>
            <a:ext cx="9964152" cy="8650"/>
          </a:xfrm>
          <a:prstGeom prst="line">
            <a:avLst/>
          </a:prstGeom>
          <a:ln>
            <a:solidFill>
              <a:srgbClr val="183EF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5">
            <a:extLst>
              <a:ext uri="{FF2B5EF4-FFF2-40B4-BE49-F238E27FC236}">
                <a16:creationId xmlns:a16="http://schemas.microsoft.com/office/drawing/2014/main" id="{C6A7C3BA-1A48-CA4C-BC3A-05AAA28626B5}"/>
              </a:ext>
            </a:extLst>
          </p:cNvPr>
          <p:cNvCxnSpPr>
            <a:cxnSpLocks/>
          </p:cNvCxnSpPr>
          <p:nvPr/>
        </p:nvCxnSpPr>
        <p:spPr>
          <a:xfrm>
            <a:off x="1189114" y="2608312"/>
            <a:ext cx="0" cy="335417"/>
          </a:xfrm>
          <a:prstGeom prst="line">
            <a:avLst/>
          </a:prstGeom>
          <a:ln>
            <a:solidFill>
              <a:srgbClr val="183EF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extLst>
              <a:ext uri="{FF2B5EF4-FFF2-40B4-BE49-F238E27FC236}">
                <a16:creationId xmlns:a16="http://schemas.microsoft.com/office/drawing/2014/main" id="{5E414992-E368-3476-053B-4931EC483184}"/>
              </a:ext>
            </a:extLst>
          </p:cNvPr>
          <p:cNvSpPr/>
          <p:nvPr/>
        </p:nvSpPr>
        <p:spPr>
          <a:xfrm>
            <a:off x="4884842" y="3015597"/>
            <a:ext cx="3509201" cy="545330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Century Gothic" panose="020B0502020202020204" pitchFamily="34" charset="0"/>
              </a:rPr>
              <a:t>Assessoria de Relações Institucionais e </a:t>
            </a:r>
            <a:r>
              <a:rPr lang="pt-BR" sz="1600" b="1" dirty="0" err="1">
                <a:latin typeface="Century Gothic" panose="020B0502020202020204" pitchFamily="34" charset="0"/>
              </a:rPr>
              <a:t>Interfederativas</a:t>
            </a:r>
            <a:endParaRPr lang="pt-BR" sz="1600" b="1" dirty="0">
              <a:latin typeface="Century Gothic" panose="020B0502020202020204" pitchFamily="34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1A769508-C288-F0C8-4695-76C053556C33}"/>
              </a:ext>
            </a:extLst>
          </p:cNvPr>
          <p:cNvSpPr/>
          <p:nvPr/>
        </p:nvSpPr>
        <p:spPr>
          <a:xfrm>
            <a:off x="8682799" y="3015597"/>
            <a:ext cx="1556079" cy="545330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Century Gothic" panose="020B0502020202020204" pitchFamily="34" charset="0"/>
              </a:rPr>
              <a:t>Corregedoria 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C3E7A0A2-D046-CB94-A93C-EF5316054F8B}"/>
              </a:ext>
            </a:extLst>
          </p:cNvPr>
          <p:cNvSpPr/>
          <p:nvPr/>
        </p:nvSpPr>
        <p:spPr>
          <a:xfrm>
            <a:off x="10483522" y="3011579"/>
            <a:ext cx="1556079" cy="545330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Century Gothic" panose="020B0502020202020204" pitchFamily="34" charset="0"/>
              </a:rPr>
              <a:t>Auditoria Interna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BB1FA9FE-365F-78A1-90CC-660CD7908747}"/>
              </a:ext>
            </a:extLst>
          </p:cNvPr>
          <p:cNvSpPr/>
          <p:nvPr/>
        </p:nvSpPr>
        <p:spPr>
          <a:xfrm>
            <a:off x="431121" y="4029012"/>
            <a:ext cx="6102025" cy="23061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r>
              <a:rPr lang="pt-BR" sz="16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- Diretoria de Fiscalização</a:t>
            </a:r>
          </a:p>
          <a:p>
            <a:r>
              <a:rPr lang="pt-BR" sz="16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pt-BR" sz="16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- Diretoria de Arrecadação e Cobrança</a:t>
            </a:r>
          </a:p>
          <a:p>
            <a:r>
              <a:rPr lang="pt-BR" sz="16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</a:t>
            </a:r>
            <a:r>
              <a:rPr lang="pt-BR" sz="16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- Diretoria de Tributação</a:t>
            </a:r>
          </a:p>
          <a:p>
            <a:r>
              <a:rPr lang="pt-BR" sz="16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</a:t>
            </a:r>
            <a:r>
              <a:rPr lang="pt-BR" sz="16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- Diretoria de Informações Econômico-Fiscais</a:t>
            </a:r>
          </a:p>
          <a:p>
            <a:r>
              <a:rPr lang="pt-BR" sz="16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</a:t>
            </a:r>
            <a:r>
              <a:rPr lang="pt-BR" sz="16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- Diretoria de Tecnologia da Informação e Comunicação</a:t>
            </a:r>
          </a:p>
          <a:p>
            <a:r>
              <a:rPr lang="pt-BR" sz="16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6</a:t>
            </a:r>
            <a:r>
              <a:rPr lang="pt-BR" sz="16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- Diretoria de Revisão do Crédito Tributário</a:t>
            </a:r>
          </a:p>
          <a:p>
            <a:r>
              <a:rPr lang="pt-BR" sz="16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7</a:t>
            </a:r>
            <a:r>
              <a:rPr lang="pt-BR" sz="16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- Diretoria Administrativa</a:t>
            </a:r>
          </a:p>
          <a:p>
            <a:r>
              <a:rPr lang="pt-BR" sz="16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8</a:t>
            </a:r>
            <a:r>
              <a:rPr lang="pt-BR" sz="16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- Diretoria de Procuradorias</a:t>
            </a:r>
          </a:p>
          <a:p>
            <a:r>
              <a:rPr lang="pt-BR" sz="16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9</a:t>
            </a:r>
            <a:r>
              <a:rPr lang="pt-BR" sz="16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- Diretoria de Tesouraria</a:t>
            </a:r>
            <a:endParaRPr lang="pt-BR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4" name="Conector reto 5">
            <a:extLst>
              <a:ext uri="{FF2B5EF4-FFF2-40B4-BE49-F238E27FC236}">
                <a16:creationId xmlns:a16="http://schemas.microsoft.com/office/drawing/2014/main" id="{9B43EF7F-1C35-87C4-062D-31C76A7EA04A}"/>
              </a:ext>
            </a:extLst>
          </p:cNvPr>
          <p:cNvCxnSpPr>
            <a:cxnSpLocks/>
          </p:cNvCxnSpPr>
          <p:nvPr/>
        </p:nvCxnSpPr>
        <p:spPr>
          <a:xfrm>
            <a:off x="3651581" y="2568204"/>
            <a:ext cx="0" cy="335417"/>
          </a:xfrm>
          <a:prstGeom prst="line">
            <a:avLst/>
          </a:prstGeom>
          <a:ln>
            <a:solidFill>
              <a:srgbClr val="183EF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5">
            <a:extLst>
              <a:ext uri="{FF2B5EF4-FFF2-40B4-BE49-F238E27FC236}">
                <a16:creationId xmlns:a16="http://schemas.microsoft.com/office/drawing/2014/main" id="{E3D4A3B2-B36E-D402-321F-018B7B2D0BA9}"/>
              </a:ext>
            </a:extLst>
          </p:cNvPr>
          <p:cNvCxnSpPr>
            <a:cxnSpLocks/>
          </p:cNvCxnSpPr>
          <p:nvPr/>
        </p:nvCxnSpPr>
        <p:spPr>
          <a:xfrm>
            <a:off x="6707604" y="2568204"/>
            <a:ext cx="0" cy="335417"/>
          </a:xfrm>
          <a:prstGeom prst="line">
            <a:avLst/>
          </a:prstGeom>
          <a:ln>
            <a:solidFill>
              <a:srgbClr val="183EF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5">
            <a:extLst>
              <a:ext uri="{FF2B5EF4-FFF2-40B4-BE49-F238E27FC236}">
                <a16:creationId xmlns:a16="http://schemas.microsoft.com/office/drawing/2014/main" id="{50BAD752-6665-CF2F-9D36-35B77751344A}"/>
              </a:ext>
            </a:extLst>
          </p:cNvPr>
          <p:cNvCxnSpPr>
            <a:cxnSpLocks/>
          </p:cNvCxnSpPr>
          <p:nvPr/>
        </p:nvCxnSpPr>
        <p:spPr>
          <a:xfrm>
            <a:off x="9450813" y="2604300"/>
            <a:ext cx="0" cy="335417"/>
          </a:xfrm>
          <a:prstGeom prst="line">
            <a:avLst/>
          </a:prstGeom>
          <a:ln>
            <a:solidFill>
              <a:srgbClr val="183EF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5">
            <a:extLst>
              <a:ext uri="{FF2B5EF4-FFF2-40B4-BE49-F238E27FC236}">
                <a16:creationId xmlns:a16="http://schemas.microsoft.com/office/drawing/2014/main" id="{115BDB82-7C7D-AA86-7064-112299F4E80F}"/>
              </a:ext>
            </a:extLst>
          </p:cNvPr>
          <p:cNvCxnSpPr>
            <a:cxnSpLocks/>
          </p:cNvCxnSpPr>
          <p:nvPr/>
        </p:nvCxnSpPr>
        <p:spPr>
          <a:xfrm>
            <a:off x="11159303" y="2604302"/>
            <a:ext cx="0" cy="335417"/>
          </a:xfrm>
          <a:prstGeom prst="line">
            <a:avLst/>
          </a:prstGeom>
          <a:ln>
            <a:solidFill>
              <a:srgbClr val="183EF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">
            <a:extLst>
              <a:ext uri="{FF2B5EF4-FFF2-40B4-BE49-F238E27FC236}">
                <a16:creationId xmlns:a16="http://schemas.microsoft.com/office/drawing/2014/main" id="{45B61C55-AB3B-EFF3-B753-5C3298A9D0F0}"/>
              </a:ext>
            </a:extLst>
          </p:cNvPr>
          <p:cNvCxnSpPr>
            <a:cxnSpLocks/>
          </p:cNvCxnSpPr>
          <p:nvPr/>
        </p:nvCxnSpPr>
        <p:spPr>
          <a:xfrm flipH="1">
            <a:off x="1209161" y="2532118"/>
            <a:ext cx="258686" cy="0"/>
          </a:xfrm>
          <a:prstGeom prst="line">
            <a:avLst/>
          </a:prstGeom>
          <a:ln>
            <a:solidFill>
              <a:srgbClr val="183EF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0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322644" y="1030116"/>
            <a:ext cx="2853694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CONSELHO SUPERIOR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COMITÊ GESTOR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11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322643" y="1512875"/>
            <a:ext cx="11759866" cy="34923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Composição: 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27 (vinte e sete) membros, representando cada Estado e o DF, indicados pelo chefe do Poder Executivo estadual e distrital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 27 (vinte e sete) membros, representando o conjunto dos Municípios e do DF,</a:t>
            </a:r>
            <a:r>
              <a:rPr lang="pt-BR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indicados pelos chefes dos Poderes Executivos municipais e distrital, sendo:</a:t>
            </a:r>
          </a:p>
          <a:p>
            <a:pPr marL="1714500" lvl="3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14 (quatorze) representantes eleitos com base nos votos de cada Município, com valor igual para todos </a:t>
            </a:r>
          </a:p>
          <a:p>
            <a:pPr marL="1714500" lvl="3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13 (treze) representantes eleitos com base nos votos de cada Município, ponderados pelas respectivas populações 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Os membros serão nomeados e investidos para o exercício da função pelo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prazo de 4 (quatro) anos</a:t>
            </a:r>
          </a:p>
        </p:txBody>
      </p:sp>
    </p:spTree>
    <p:extLst>
      <p:ext uri="{BB962C8B-B14F-4D97-AF65-F5344CB8AC3E}">
        <p14:creationId xmlns:p14="http://schemas.microsoft.com/office/powerpoint/2010/main" val="4119673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322644" y="1126370"/>
            <a:ext cx="2853694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CONSELHO SUPERIOR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COMITÊ GESTOR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12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322643" y="1660143"/>
            <a:ext cx="11759866" cy="3787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Eleição dos representantes municipais: 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Serão realizadas eleições distintas para cada um dos grupos indicados anteriormente (14 membros e 13 membros)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Formação de chapas com 1 titular e 2 suplentes, por vaga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Apoiamento mínimo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conforme o caso, de:</a:t>
            </a:r>
          </a:p>
          <a:p>
            <a:pPr marL="1714500" lvl="3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20% do total de municípios </a:t>
            </a:r>
          </a:p>
          <a:p>
            <a:pPr marL="1714500" lvl="3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Municípios que representem, no mínimo, 20% do total da população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As chapas deverão ser integradas por pelo menos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um representante de cada uma das regiões do País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Possibilidade de 2º turno 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entre as 2 chapas mais votadas</a:t>
            </a:r>
          </a:p>
        </p:txBody>
      </p:sp>
    </p:spTree>
    <p:extLst>
      <p:ext uri="{BB962C8B-B14F-4D97-AF65-F5344CB8AC3E}">
        <p14:creationId xmlns:p14="http://schemas.microsoft.com/office/powerpoint/2010/main" val="2656465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322644" y="1126370"/>
            <a:ext cx="2853694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CONSELHO SUPERIOR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COMITÊ GESTOR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13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322643" y="1660143"/>
            <a:ext cx="11759866" cy="32509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Eleição dos representantes municipais: 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Cada Município e o Distrito Federal somente poderá:</a:t>
            </a:r>
          </a:p>
          <a:p>
            <a:pPr marL="1714500" lvl="3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Apoiar uma chapa em cada uma das eleições</a:t>
            </a:r>
          </a:p>
          <a:p>
            <a:pPr marL="1714500" lvl="3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Indicar integrante para compor chapa caso disponha de, no mínimo, 2 (dois) servidores de carreira instituída em lei, na administração tributária, dotados da competência para exercer atividades de lançamento, fiscalização, arrecadação e cobrança de tributos municipais</a:t>
            </a:r>
          </a:p>
          <a:p>
            <a:pPr marL="1714500" lvl="3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Indicar um único membro titular ou suplente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Possibilidade de substituição ou destituição do membro eleito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Realização da eleição pelo CG-IBS, com apoio das entidades municipalistas</a:t>
            </a:r>
          </a:p>
        </p:txBody>
      </p:sp>
    </p:spTree>
    <p:extLst>
      <p:ext uri="{BB962C8B-B14F-4D97-AF65-F5344CB8AC3E}">
        <p14:creationId xmlns:p14="http://schemas.microsoft.com/office/powerpoint/2010/main" val="1839749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322644" y="897768"/>
            <a:ext cx="2853694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CONSELHO SUPERIOR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COMITÊ GESTOR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14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322643" y="1395446"/>
            <a:ext cx="11759866" cy="48975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Requisitos a serem cumpridos pelos membros: 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Reputação ilibada e notório conhecimento em administração tributária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Formação acadêmica em nível superior compatível com o cargo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Não se enquadrar nas hipóteses de inelegibilidade previstas nas alíneas do inciso I do caput do art. 1º da Lei Complementar nº 64, de 18 de maio de 1990</a:t>
            </a:r>
            <a:endParaRPr lang="pt-BR" b="1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Representação titular dos Estados e DF: 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Ocupar o cargo de Secretário de Fazenda, Finanças, Tributação ou similar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Representação dos Municípios e DF - atender a um dos critérios abaixo: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Ocupar o cargo de Secretário de Fazenda, Finanças, Tributação ou similar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ou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Ter experiência de, no mínimo, 10 (dez) anos na administração tributária estadual, distrital ou municipal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ou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Ter experiência de, no mínimo, 4 (quatro) anos ocupando cargos de direção, chefia ou assessoramento superiores na administração tributária estadual, distrital ou municipal</a:t>
            </a:r>
          </a:p>
        </p:txBody>
      </p:sp>
    </p:spTree>
    <p:extLst>
      <p:ext uri="{BB962C8B-B14F-4D97-AF65-F5344CB8AC3E}">
        <p14:creationId xmlns:p14="http://schemas.microsoft.com/office/powerpoint/2010/main" val="2744123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322644" y="897768"/>
            <a:ext cx="2853694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CONSELHO SUPERIOR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COMITÊ GESTOR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15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322643" y="1395446"/>
            <a:ext cx="11624715" cy="38541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Quórum de deliberação: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 aprovação das deliberações do Conselho Superior do CG-IBS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requer, cumulativamente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os votos:</a:t>
            </a:r>
          </a:p>
          <a:p>
            <a:pPr marL="1257300" lvl="2" indent="-34290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em relação ao conjunto dos Estados e do Distrito Federal:</a:t>
            </a:r>
          </a:p>
          <a:p>
            <a:pPr marL="2171700" lvl="4" indent="-34290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da maioria absoluta de seus representantes; e</a:t>
            </a:r>
          </a:p>
          <a:p>
            <a:pPr marL="2171700" lvl="4" indent="-34290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de representantes de Estados e do Distrito Federal que correspondam a mais de 50% (cinquenta por cento) da população do País; e</a:t>
            </a:r>
          </a:p>
          <a:p>
            <a:pPr marL="1257300" lvl="2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em relação ao conjunto dos Municípios e do Distrito Federal: da maioria absoluta de seus representantes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3897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322644" y="897768"/>
            <a:ext cx="2853694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CONSELHO SUPERIOR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COMITÊ GESTOR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16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322643" y="1395446"/>
            <a:ext cx="11624715" cy="5688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Competência: 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decisão final em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temas estratégicos e de gestão superior 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do órgão, arrolados no art. 7º do PLP, tais como:</a:t>
            </a:r>
          </a:p>
          <a:p>
            <a:pPr marL="1257300" lvl="2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eleger, empossar e destituir os titulares dos órgãos do CG-IBS</a:t>
            </a:r>
          </a:p>
          <a:p>
            <a:pPr marL="1257300" lvl="2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aprovar o regulamento do IBS</a:t>
            </a:r>
          </a:p>
          <a:p>
            <a:pPr marL="1257300" lvl="2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aprovar o regimento interno do CG-IBS</a:t>
            </a:r>
          </a:p>
          <a:p>
            <a:pPr marL="1257300" lvl="2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aprovar as propostas dos atos normativos conjuntos com o Poder Executivo da União, em matéria de interesse comum do IBS e da CBS</a:t>
            </a:r>
          </a:p>
          <a:p>
            <a:pPr marL="1257300" lvl="2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propor e aprovar o orçamento anual do CG-IBS</a:t>
            </a:r>
          </a:p>
          <a:p>
            <a:pPr marL="1257300" lvl="2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aprovar, nos termos do regimento interno do CG-IBS, a criação ou extinção de diretorias técnicas e administrativas</a:t>
            </a:r>
          </a:p>
          <a:p>
            <a:pPr lvl="2" algn="r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									</a:t>
            </a:r>
          </a:p>
          <a:p>
            <a:pPr lvl="2" algn="r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dentre outras...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</a:pP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528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322643" y="1126370"/>
            <a:ext cx="3816219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DEMAIS ÓRGÃOS E DIRETORIAS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COMITÊ GESTOR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17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322643" y="1792493"/>
            <a:ext cx="11624715" cy="14920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texto normativo cuida de detalhar a composição e as competências da: 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Presidência, Vice-Presidências, </a:t>
            </a:r>
            <a:r>
              <a:rPr lang="pt-BR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Secretaria-Geral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Assessoria de Relações Institucionais e </a:t>
            </a:r>
            <a:r>
              <a:rPr lang="pt-BR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Interfederativas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Corregedoria e Auditoria Interna (</a:t>
            </a:r>
            <a:r>
              <a:rPr lang="pt-BR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arts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. 12 a 24)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Diretoria-Executiva e suas diretorias técnicas e administrativas (</a:t>
            </a:r>
            <a:r>
              <a:rPr lang="pt-BR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arts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. 25 a 39)</a:t>
            </a:r>
          </a:p>
        </p:txBody>
      </p:sp>
    </p:spTree>
    <p:extLst>
      <p:ext uri="{BB962C8B-B14F-4D97-AF65-F5344CB8AC3E}">
        <p14:creationId xmlns:p14="http://schemas.microsoft.com/office/powerpoint/2010/main" val="1172167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-109492" y="21207"/>
            <a:ext cx="12301491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322644" y="1030114"/>
            <a:ext cx="2576968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CONTROLE EXTERNO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COMITÊ GESTOR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18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109491" y="1547306"/>
            <a:ext cx="11837867" cy="4425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anose="05000000000000000000" pitchFamily="2" charset="2"/>
              <a:buChar char="Ø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 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fiscalização contábil, operacional e patrimonial do CG-IBS será exercida pelo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Tribunal de Contas do Estado ou do Município competente para apreciar as contas do ente federativo de origem do Presidente do CG-IBS.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anose="05000000000000000000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CG-IBS sujeita-se à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fiscalização pelo TCU exclusivamente em relação aos recursos objeto do financiamento da União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destinado à instalação do órgão, até o seu integral ressarcimento.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anose="05000000000000000000" pitchFamily="2" charset="2"/>
              <a:buChar char="Ø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Os </a:t>
            </a:r>
            <a:r>
              <a:rPr lang="pt-BR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arts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. 41 a 44 do PLP arrolam os relatórios e demonstrativos a serem elaborados pelo CG-IBS:</a:t>
            </a:r>
          </a:p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relatório resumido da execução orçamentária (</a:t>
            </a:r>
            <a:r>
              <a:rPr lang="pt-PT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arts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. 52 e 53 da LRF)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</a:t>
            </a:r>
            <a:endParaRPr lang="pt-PT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relatório de gestão fiscal (</a:t>
            </a:r>
            <a:r>
              <a:rPr lang="pt-PT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arts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. 54 e 55 da LRF)</a:t>
            </a:r>
          </a:p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relatórios mensais para Estados, DF e Municípios. (</a:t>
            </a:r>
            <a:r>
              <a:rPr lang="pt-PT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art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. 43 do PLP)</a:t>
            </a:r>
          </a:p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demonstrativos da Lei nº 4.320/64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(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Balanço Patrimonial, Demonstração das Variações Patrimoniais, Demonstração dos Fluxos de Caixa e Balanço Orçamentário)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6103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-109492" y="33239"/>
            <a:ext cx="12301491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322644" y="1030114"/>
            <a:ext cx="1951324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ORÇAMENTO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COMITÊ GESTOR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19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109491" y="1547306"/>
            <a:ext cx="11837867" cy="3698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Conselho Superior deverá propor, anualmente, até o dia 31 de julho: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</a:t>
            </a: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percentual do produto da arrecadação do IBS de cada ente federativo que será destinado ao financiamento do CG-IBS 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no exercício financeiro subsequente, o qual </a:t>
            </a: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não poderá ser superior a 0,2% 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(dois décimos por cento); e</a:t>
            </a:r>
            <a:endParaRPr lang="pt-BR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</a:t>
            </a: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orçamento do CG-IBS 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para o exercício financeiro subsequente, cujo valor </a:t>
            </a: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não poderá ser superior a 0,2% (dois décimos por cento) da estimativa de arrecadação do IBS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para o </a:t>
            </a:r>
            <a:r>
              <a:rPr lang="pt-PT" sz="1600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respectivo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exercício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No prazo de 30 (trinta) dias contados da publicação, no Diário Oficial da União, da proposta de orçamento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os Poderes Legislativos dos entes federativos de origem dos membros titulares do Conselho Superior do CG-IBS deverão se manifestar sobre a aprovação ou rejeição das propostas 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acima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</a:pPr>
            <a:endParaRPr lang="pt-PT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945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14">
            <a:extLst>
              <a:ext uri="{FF2B5EF4-FFF2-40B4-BE49-F238E27FC236}">
                <a16:creationId xmlns:a16="http://schemas.microsoft.com/office/drawing/2014/main" id="{0F6F47D2-EB27-6C58-677B-C1F75A6B6C5D}"/>
              </a:ext>
            </a:extLst>
          </p:cNvPr>
          <p:cNvSpPr/>
          <p:nvPr/>
        </p:nvSpPr>
        <p:spPr>
          <a:xfrm>
            <a:off x="6035885" y="5090033"/>
            <a:ext cx="635285" cy="285537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entury Gothic" panose="020B0502020202020204" pitchFamily="34" charset="0"/>
              </a:rPr>
              <a:t>64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943986" y="398901"/>
            <a:ext cx="10306877" cy="331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70000"/>
              </a:lnSpc>
            </a:pPr>
            <a:r>
              <a:rPr lang="pt-BR" sz="2800" b="1" dirty="0">
                <a:solidFill>
                  <a:srgbClr val="595959"/>
                </a:solidFill>
                <a:latin typeface="Century Gothic"/>
              </a:rPr>
              <a:t>Organização do PLP</a:t>
            </a:r>
            <a:endParaRPr lang="pt-B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FFD3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CE1760F-D76A-225B-72B6-E17189A7762E}"/>
              </a:ext>
            </a:extLst>
          </p:cNvPr>
          <p:cNvSpPr txBox="1"/>
          <p:nvPr/>
        </p:nvSpPr>
        <p:spPr>
          <a:xfrm>
            <a:off x="2265146" y="2036570"/>
            <a:ext cx="6650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II: Do Processo Administrativo Tributário do IBS 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5E06250F-5D40-967B-63B8-AA14635E698A}"/>
              </a:ext>
            </a:extLst>
          </p:cNvPr>
          <p:cNvSpPr txBox="1"/>
          <p:nvPr/>
        </p:nvSpPr>
        <p:spPr>
          <a:xfrm>
            <a:off x="2269773" y="1614706"/>
            <a:ext cx="4635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: Do Comitê Gestor do IBS</a:t>
            </a:r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96D6820A-6D8E-7357-45E2-98360EFE6650}"/>
              </a:ext>
            </a:extLst>
          </p:cNvPr>
          <p:cNvGrpSpPr/>
          <p:nvPr/>
        </p:nvGrpSpPr>
        <p:grpSpPr>
          <a:xfrm>
            <a:off x="4984585" y="6212696"/>
            <a:ext cx="2035340" cy="613922"/>
            <a:chOff x="5194135" y="6155546"/>
            <a:chExt cx="2035340" cy="613922"/>
          </a:xfrm>
        </p:grpSpPr>
        <p:sp>
          <p:nvSpPr>
            <p:cNvPr id="41" name="Retângulo: Cantos Arredondados 40">
              <a:extLst>
                <a:ext uri="{FF2B5EF4-FFF2-40B4-BE49-F238E27FC236}">
                  <a16:creationId xmlns:a16="http://schemas.microsoft.com/office/drawing/2014/main" id="{C29A38A2-0461-08CB-7D59-C3E1089D4264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2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2E65FBFD-8DE7-72A1-1FA0-A0C312D169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29547BF7-D66C-B4BA-CE1B-E3BB696A3271}"/>
              </a:ext>
            </a:extLst>
          </p:cNvPr>
          <p:cNvCxnSpPr>
            <a:cxnSpLocks/>
          </p:cNvCxnSpPr>
          <p:nvPr/>
        </p:nvCxnSpPr>
        <p:spPr>
          <a:xfrm>
            <a:off x="1353011" y="1815600"/>
            <a:ext cx="7765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B5C6FD-F563-747D-E69B-DE5CF3E8CE4F}"/>
              </a:ext>
            </a:extLst>
          </p:cNvPr>
          <p:cNvSpPr txBox="1"/>
          <p:nvPr/>
        </p:nvSpPr>
        <p:spPr>
          <a:xfrm>
            <a:off x="2265137" y="2494312"/>
            <a:ext cx="756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III: Da Distribuição do Produto da Arrecadação do IBS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8E998B6-968C-5626-8245-F43480045C7B}"/>
              </a:ext>
            </a:extLst>
          </p:cNvPr>
          <p:cNvSpPr txBox="1"/>
          <p:nvPr/>
        </p:nvSpPr>
        <p:spPr>
          <a:xfrm>
            <a:off x="2269773" y="2969208"/>
            <a:ext cx="70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IV: Das Disposições Relativas à Transição do ICMS 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85E73898-3DCD-7EB0-A582-28ECEB808ABD}"/>
              </a:ext>
            </a:extLst>
          </p:cNvPr>
          <p:cNvSpPr/>
          <p:nvPr/>
        </p:nvSpPr>
        <p:spPr>
          <a:xfrm>
            <a:off x="6383299" y="1665943"/>
            <a:ext cx="635285" cy="28553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6FB7CFD0-0229-5131-A627-62E155EBD63B}"/>
              </a:ext>
            </a:extLst>
          </p:cNvPr>
          <p:cNvSpPr/>
          <p:nvPr/>
        </p:nvSpPr>
        <p:spPr>
          <a:xfrm>
            <a:off x="8732748" y="2085457"/>
            <a:ext cx="635285" cy="28553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entury Gothic" panose="020B0502020202020204" pitchFamily="34" charset="0"/>
              </a:rPr>
              <a:t>26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C3A81328-CEB8-34BF-FE61-36718A3AA998}"/>
              </a:ext>
            </a:extLst>
          </p:cNvPr>
          <p:cNvSpPr/>
          <p:nvPr/>
        </p:nvSpPr>
        <p:spPr>
          <a:xfrm>
            <a:off x="9810546" y="2531754"/>
            <a:ext cx="635285" cy="285537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entury Gothic" panose="020B0502020202020204" pitchFamily="34" charset="0"/>
              </a:rPr>
              <a:t>35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A8ED79C8-A42B-CC63-7934-28B4B1AF1D6C}"/>
              </a:ext>
            </a:extLst>
          </p:cNvPr>
          <p:cNvSpPr/>
          <p:nvPr/>
        </p:nvSpPr>
        <p:spPr>
          <a:xfrm>
            <a:off x="9234774" y="3011502"/>
            <a:ext cx="635285" cy="28553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46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3FA7736-0851-5D2E-05A2-CDF2B1DB88D9}"/>
              </a:ext>
            </a:extLst>
          </p:cNvPr>
          <p:cNvSpPr txBox="1"/>
          <p:nvPr/>
        </p:nvSpPr>
        <p:spPr>
          <a:xfrm>
            <a:off x="558970" y="1042415"/>
            <a:ext cx="7183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Century Gothic" panose="020B0502020202020204" pitchFamily="34" charset="0"/>
              </a:rPr>
              <a:t>LIVRO </a:t>
            </a:r>
            <a:r>
              <a:rPr lang="pt-BR" sz="2400" b="1" dirty="0" err="1">
                <a:latin typeface="Century Gothic" panose="020B0502020202020204" pitchFamily="34" charset="0"/>
              </a:rPr>
              <a:t>I</a:t>
            </a:r>
            <a:r>
              <a:rPr lang="pt-BR" sz="2400" b="1" dirty="0">
                <a:latin typeface="Century Gothic" panose="020B0502020202020204" pitchFamily="34" charset="0"/>
              </a:rPr>
              <a:t>: DA ADMINISTRAÇÃO E GESTÃO DO IBS </a:t>
            </a:r>
          </a:p>
        </p:txBody>
      </p:sp>
      <p:cxnSp>
        <p:nvCxnSpPr>
          <p:cNvPr id="21" name="Conector reto 51">
            <a:extLst>
              <a:ext uri="{FF2B5EF4-FFF2-40B4-BE49-F238E27FC236}">
                <a16:creationId xmlns:a16="http://schemas.microsoft.com/office/drawing/2014/main" id="{2C83B47B-B277-C6DB-6AA7-C99D75C15415}"/>
              </a:ext>
            </a:extLst>
          </p:cNvPr>
          <p:cNvCxnSpPr>
            <a:cxnSpLocks/>
          </p:cNvCxnSpPr>
          <p:nvPr/>
        </p:nvCxnSpPr>
        <p:spPr>
          <a:xfrm>
            <a:off x="1348999" y="2256763"/>
            <a:ext cx="7765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51">
            <a:extLst>
              <a:ext uri="{FF2B5EF4-FFF2-40B4-BE49-F238E27FC236}">
                <a16:creationId xmlns:a16="http://schemas.microsoft.com/office/drawing/2014/main" id="{E836D970-35DE-49C6-8172-AA4BAA793C7A}"/>
              </a:ext>
            </a:extLst>
          </p:cNvPr>
          <p:cNvCxnSpPr>
            <a:cxnSpLocks/>
          </p:cNvCxnSpPr>
          <p:nvPr/>
        </p:nvCxnSpPr>
        <p:spPr>
          <a:xfrm>
            <a:off x="1344985" y="2709959"/>
            <a:ext cx="7765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51">
            <a:extLst>
              <a:ext uri="{FF2B5EF4-FFF2-40B4-BE49-F238E27FC236}">
                <a16:creationId xmlns:a16="http://schemas.microsoft.com/office/drawing/2014/main" id="{DDBC2D0E-16AB-4D26-B32C-9D7344339669}"/>
              </a:ext>
            </a:extLst>
          </p:cNvPr>
          <p:cNvCxnSpPr>
            <a:cxnSpLocks/>
          </p:cNvCxnSpPr>
          <p:nvPr/>
        </p:nvCxnSpPr>
        <p:spPr>
          <a:xfrm>
            <a:off x="1353003" y="3163154"/>
            <a:ext cx="7765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3458E11-4C0D-23C3-7FDA-8D5FDB8166C8}"/>
              </a:ext>
            </a:extLst>
          </p:cNvPr>
          <p:cNvSpPr txBox="1"/>
          <p:nvPr/>
        </p:nvSpPr>
        <p:spPr>
          <a:xfrm>
            <a:off x="571006" y="3540987"/>
            <a:ext cx="10943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Century Gothic" panose="020B0502020202020204" pitchFamily="34" charset="0"/>
              </a:rPr>
              <a:t>LIVRO II: DO IMPOSTO SOBRE TRANSMISSÃO CAUSA MORTIS E DOAÇÃO</a:t>
            </a:r>
          </a:p>
        </p:txBody>
      </p:sp>
      <p:cxnSp>
        <p:nvCxnSpPr>
          <p:cNvPr id="25" name="Conector reto 51">
            <a:extLst>
              <a:ext uri="{FF2B5EF4-FFF2-40B4-BE49-F238E27FC236}">
                <a16:creationId xmlns:a16="http://schemas.microsoft.com/office/drawing/2014/main" id="{FA7E8396-3BDF-EB2A-2BF8-91E05EFF1A10}"/>
              </a:ext>
            </a:extLst>
          </p:cNvPr>
          <p:cNvCxnSpPr>
            <a:cxnSpLocks/>
          </p:cNvCxnSpPr>
          <p:nvPr/>
        </p:nvCxnSpPr>
        <p:spPr>
          <a:xfrm>
            <a:off x="1348998" y="4254003"/>
            <a:ext cx="7765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1347885-0DBF-4226-C50F-30D9E58E28D6}"/>
              </a:ext>
            </a:extLst>
          </p:cNvPr>
          <p:cNvSpPr txBox="1"/>
          <p:nvPr/>
        </p:nvSpPr>
        <p:spPr>
          <a:xfrm>
            <a:off x="2261932" y="4018542"/>
            <a:ext cx="3911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entury Gothic" panose="020B0502020202020204" pitchFamily="34" charset="0"/>
              </a:rPr>
              <a:t>Título </a:t>
            </a:r>
            <a:r>
              <a:rPr lang="pt-BR" sz="2000" dirty="0" err="1">
                <a:latin typeface="Century Gothic" panose="020B0502020202020204" pitchFamily="34" charset="0"/>
              </a:rPr>
              <a:t>I</a:t>
            </a:r>
            <a:r>
              <a:rPr lang="pt-BR" sz="2000" dirty="0">
                <a:latin typeface="Century Gothic" panose="020B0502020202020204" pitchFamily="34" charset="0"/>
              </a:rPr>
              <a:t>: Das Disposições Gerais</a:t>
            </a:r>
          </a:p>
        </p:txBody>
      </p:sp>
      <p:sp>
        <p:nvSpPr>
          <p:cNvPr id="27" name="Retângulo: Cantos Arredondados 12">
            <a:extLst>
              <a:ext uri="{FF2B5EF4-FFF2-40B4-BE49-F238E27FC236}">
                <a16:creationId xmlns:a16="http://schemas.microsoft.com/office/drawing/2014/main" id="{9F385B39-DC3C-1449-D7A6-5F944FC6B75F}"/>
              </a:ext>
            </a:extLst>
          </p:cNvPr>
          <p:cNvSpPr/>
          <p:nvPr/>
        </p:nvSpPr>
        <p:spPr>
          <a:xfrm>
            <a:off x="6138653" y="4080278"/>
            <a:ext cx="635285" cy="28553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entury Gothic" panose="020B0502020202020204" pitchFamily="34" charset="0"/>
              </a:rPr>
              <a:t>53</a:t>
            </a:r>
          </a:p>
        </p:txBody>
      </p:sp>
      <p:cxnSp>
        <p:nvCxnSpPr>
          <p:cNvPr id="28" name="Conector reto 51">
            <a:extLst>
              <a:ext uri="{FF2B5EF4-FFF2-40B4-BE49-F238E27FC236}">
                <a16:creationId xmlns:a16="http://schemas.microsoft.com/office/drawing/2014/main" id="{4119B42B-FD03-75A9-5ED4-2980A6063042}"/>
              </a:ext>
            </a:extLst>
          </p:cNvPr>
          <p:cNvCxnSpPr>
            <a:cxnSpLocks/>
          </p:cNvCxnSpPr>
          <p:nvPr/>
        </p:nvCxnSpPr>
        <p:spPr>
          <a:xfrm>
            <a:off x="1332950" y="4647043"/>
            <a:ext cx="7765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C31656B-A9C7-8708-113F-828617D6CC30}"/>
              </a:ext>
            </a:extLst>
          </p:cNvPr>
          <p:cNvSpPr txBox="1"/>
          <p:nvPr/>
        </p:nvSpPr>
        <p:spPr>
          <a:xfrm>
            <a:off x="2249901" y="4439654"/>
            <a:ext cx="7098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entury Gothic" panose="020B0502020202020204" pitchFamily="34" charset="0"/>
              </a:rPr>
              <a:t>Título II: Da Fiscalização e Título III: Das Disposições Finais</a:t>
            </a:r>
          </a:p>
        </p:txBody>
      </p:sp>
      <p:sp>
        <p:nvSpPr>
          <p:cNvPr id="30" name="Retângulo: Cantos Arredondados 13">
            <a:extLst>
              <a:ext uri="{FF2B5EF4-FFF2-40B4-BE49-F238E27FC236}">
                <a16:creationId xmlns:a16="http://schemas.microsoft.com/office/drawing/2014/main" id="{ADE9CBB9-8734-08A9-78D0-CD061F126709}"/>
              </a:ext>
            </a:extLst>
          </p:cNvPr>
          <p:cNvSpPr/>
          <p:nvPr/>
        </p:nvSpPr>
        <p:spPr>
          <a:xfrm>
            <a:off x="9259079" y="4494020"/>
            <a:ext cx="635285" cy="28553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entury Gothic" panose="020B0502020202020204" pitchFamily="34" charset="0"/>
              </a:rPr>
              <a:t>63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AC92596-5C49-1E74-4229-42B6806151AD}"/>
              </a:ext>
            </a:extLst>
          </p:cNvPr>
          <p:cNvSpPr txBox="1"/>
          <p:nvPr/>
        </p:nvSpPr>
        <p:spPr>
          <a:xfrm>
            <a:off x="558970" y="5001970"/>
            <a:ext cx="5437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Century Gothic" panose="020B0502020202020204" pitchFamily="34" charset="0"/>
              </a:rPr>
              <a:t>LIVRO III: DAS DEMAIS DISPOSIÇÕES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6418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-109492" y="21207"/>
            <a:ext cx="12301491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322644" y="1030114"/>
            <a:ext cx="1951324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ORÇAMENTO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COMITÊ GESTOR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20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109491" y="1547306"/>
            <a:ext cx="11837867" cy="28139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Considerar-se-ão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rejeitadas as propostas se houver manifestação nesse sentido da maioria absoluta dos Poderes Legislativos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Na hipótese de rejeição, o 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CG-IBS 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deverá, no respectivo exercício financeiro: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destinar ao financiamento do CG-IBS percentual do produto da arrecadação do IBS equivalente ao constante da última proposta que não tenha sido rejeitada;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executar o orçamento do CG-IBS nos limites definidos na última proposta que não tenha sido rejeitada.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orçamento do CG-IBS poderá prever a destinação de montante equivalente a até 0,05% (cinco centésimos por cento) da arrecadação corrente do IBS a programas de incentivo à cidadania fiscal.</a:t>
            </a:r>
          </a:p>
        </p:txBody>
      </p:sp>
    </p:spTree>
    <p:extLst>
      <p:ext uri="{BB962C8B-B14F-4D97-AF65-F5344CB8AC3E}">
        <p14:creationId xmlns:p14="http://schemas.microsoft.com/office/powerpoint/2010/main" val="1161590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-109492" y="21207"/>
            <a:ext cx="12301207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322644" y="1030114"/>
            <a:ext cx="2155862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CONTRATAÇÕES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COMITÊ GESTOR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21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109491" y="1547306"/>
            <a:ext cx="11837867" cy="10195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As licitações e contratações realizadas pelo CG-IBS serão regidas pelas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normas gerais de licitação e contratação aplicáveis às Administrações Públicas diretas, autárquicas e fundacionais 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da União, dos Estados, do Distrito Federal e dos Municípios</a:t>
            </a: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  <p:sp>
        <p:nvSpPr>
          <p:cNvPr id="3" name="Retângulo: Cantos Arredondados 23">
            <a:extLst>
              <a:ext uri="{FF2B5EF4-FFF2-40B4-BE49-F238E27FC236}">
                <a16:creationId xmlns:a16="http://schemas.microsoft.com/office/drawing/2014/main" id="{C08F9050-2CB9-0742-F9B9-145E6255B509}"/>
              </a:ext>
            </a:extLst>
          </p:cNvPr>
          <p:cNvSpPr/>
          <p:nvPr/>
        </p:nvSpPr>
        <p:spPr>
          <a:xfrm>
            <a:off x="354726" y="2770685"/>
            <a:ext cx="1798929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PUBLICIDADE</a:t>
            </a:r>
            <a:endParaRPr lang="en-US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1210EC0-79B9-DDE9-0B5C-FB25248580C4}"/>
              </a:ext>
            </a:extLst>
          </p:cNvPr>
          <p:cNvSpPr txBox="1"/>
          <p:nvPr/>
        </p:nvSpPr>
        <p:spPr>
          <a:xfrm>
            <a:off x="109491" y="3401412"/>
            <a:ext cx="11837867" cy="70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latin typeface="Century Gothic"/>
                <a:cs typeface="Times New Roman"/>
              </a:rPr>
              <a:t>O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CG-IBS observará o princípio da publicidade, mediante veiculação de seus atos normativos, preferencialmente por meio eletrônico, disponibilizado em portal na internet </a:t>
            </a:r>
          </a:p>
        </p:txBody>
      </p:sp>
      <p:sp>
        <p:nvSpPr>
          <p:cNvPr id="9" name="Retângulo: Cantos Arredondados 23">
            <a:extLst>
              <a:ext uri="{FF2B5EF4-FFF2-40B4-BE49-F238E27FC236}">
                <a16:creationId xmlns:a16="http://schemas.microsoft.com/office/drawing/2014/main" id="{92C53BED-D071-230C-8FC3-8E0A240D93E1}"/>
              </a:ext>
            </a:extLst>
          </p:cNvPr>
          <p:cNvSpPr/>
          <p:nvPr/>
        </p:nvSpPr>
        <p:spPr>
          <a:xfrm>
            <a:off x="350715" y="4366872"/>
            <a:ext cx="1798929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PENALIDADES</a:t>
            </a:r>
            <a:endParaRPr lang="en-US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057AD43-5452-A0D7-8CDC-145414A5AC9A}"/>
              </a:ext>
            </a:extLst>
          </p:cNvPr>
          <p:cNvSpPr txBox="1"/>
          <p:nvPr/>
        </p:nvSpPr>
        <p:spPr>
          <a:xfrm>
            <a:off x="109490" y="5002712"/>
            <a:ext cx="11837867" cy="70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Os </a:t>
            </a:r>
            <a:r>
              <a:rPr lang="pt-BR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arts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. 51 a 59 apresentam as definições alusivas ao tema das penalidades do IBS, tipificam as infrações e cominam as correspondentes multas delas decorrentes. </a:t>
            </a:r>
          </a:p>
        </p:txBody>
      </p:sp>
    </p:spTree>
    <p:extLst>
      <p:ext uri="{BB962C8B-B14F-4D97-AF65-F5344CB8AC3E}">
        <p14:creationId xmlns:p14="http://schemas.microsoft.com/office/powerpoint/2010/main" val="3984748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-109492" y="21207"/>
            <a:ext cx="12301207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322644" y="1030114"/>
            <a:ext cx="3383082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DISPOSIÇÕES TRANSITÓRIAS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COMITÊ GESTOR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22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109491" y="1571370"/>
            <a:ext cx="11837867" cy="38818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</a:pP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Instalação do CG-IBS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Conselho Superior será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instalado em até 120 (cento e vinte) dias 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contados da publicação da Lei Complementar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Os </a:t>
            </a: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membros titulares e suplentes deverão ser indicados em até 90 (noventa) dias 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contados da publicação da Lei Complementar</a:t>
            </a: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Os membros titulares do Conselho Superior elegerão entre si o presidente e os dois vice-presidentes do CG-IBS 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presidente comunicará ao Ministro da Fazenda o início das atividades do CG-IBS, indicando a conta bancária destinada a receber o aporte inicial da União</a:t>
            </a:r>
            <a:r>
              <a:rPr lang="pt-PT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mediante operação de crédito</a:t>
            </a:r>
            <a:endParaRPr lang="pt-PT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regimento interno estabelecerá os meios para realizar a gestão financeira e contábil enquanto não for disponibilizado o sistema de execução orçamentária próprio do CG-IBS</a:t>
            </a:r>
          </a:p>
        </p:txBody>
      </p:sp>
    </p:spTree>
    <p:extLst>
      <p:ext uri="{BB962C8B-B14F-4D97-AF65-F5344CB8AC3E}">
        <p14:creationId xmlns:p14="http://schemas.microsoft.com/office/powerpoint/2010/main" val="532395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-109492" y="21207"/>
            <a:ext cx="12301207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322644" y="1030114"/>
            <a:ext cx="3383082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DISPOSIÇÕES TRANSITÓRIAS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COMITÊ GESTOR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23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109491" y="1571370"/>
            <a:ext cx="11837867" cy="46272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percentual do produto da arrecadação do IBS destinado ao financiamento do CG-IBS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será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de:</a:t>
            </a: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60% (sessenta por cento) no exercício financeiro de 2026 (período de teste: alíquota de 0,1%);</a:t>
            </a: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50% (cinquenta por cento) nos exercícios financeiros de 2027 e 2028 (alíquota do IBS = 0,1%);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não poderá ser superior a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:</a:t>
            </a: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2% (dois por cento) no exercício financeiro de 2029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;</a:t>
            </a:r>
            <a:endParaRPr lang="pt-BR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1% (um por cento) no exercício financeiro de 2030;</a:t>
            </a:r>
            <a:endParaRPr lang="pt-BR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0,67% (sessenta e sete centésimos por cento) no exercício financeiro de 2031;</a:t>
            </a:r>
            <a:endParaRPr lang="pt-BR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0,5% (cinco décimos por cento) no exercício financeiro de 2032.</a:t>
            </a:r>
            <a:endParaRPr lang="pt-BR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endParaRPr lang="pt-PT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9133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-109492" y="33239"/>
            <a:ext cx="12301207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322644" y="1030114"/>
            <a:ext cx="3383082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DISPOSIÇÕES TRANSITÓRIAS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COMITÊ GESTOR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24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109491" y="1571370"/>
            <a:ext cx="11837867" cy="3049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 União custeará, por meio de operação de crédito, as despesas necessárias à instalação do CG-IBS de 2025 a 2028 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no montante de até R</a:t>
            </a:r>
            <a:r>
              <a:rPr lang="pt-PT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$ 3,8 bilhões:</a:t>
            </a: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em 2025, no valor de R</a:t>
            </a: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$ 600 milhões</a:t>
            </a:r>
            <a:endParaRPr lang="pt-BR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em 2026, no valor de R</a:t>
            </a: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$ 800 milhões</a:t>
            </a:r>
            <a:endParaRPr lang="pt-BR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em 2027, no valor de R</a:t>
            </a: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$ 1,2 bilhão</a:t>
            </a:r>
            <a:endParaRPr lang="pt-BR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em 2028, no valor de </a:t>
            </a: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R$1,2bilhão</a:t>
            </a:r>
            <a:endParaRPr lang="pt-BR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endParaRPr lang="pt-PT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2720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-109492" y="21207"/>
            <a:ext cx="12301207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322644" y="1030114"/>
            <a:ext cx="3383082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DISPOSIÇÕES TRANSITÓRIAS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COMITÊ GESTOR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25</a:t>
            </a:r>
            <a:endParaRPr lang="en-US" dirty="0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F33DA336-CD99-0980-D4EF-4ECFAE7210B5}"/>
              </a:ext>
            </a:extLst>
          </p:cNvPr>
          <p:cNvSpPr/>
          <p:nvPr/>
        </p:nvSpPr>
        <p:spPr>
          <a:xfrm>
            <a:off x="4901954" y="6249529"/>
            <a:ext cx="2035340" cy="613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C81167C9-998E-157F-8241-06112E731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647" y="6276187"/>
            <a:ext cx="1909954" cy="5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109492" y="1571370"/>
            <a:ext cx="11973017" cy="4593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Os valores a serem financiados pela União serão distribuídos em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parcelas mensais iguais e sucessivas</a:t>
            </a:r>
          </a:p>
          <a:p>
            <a:pPr marL="285750" indent="-28575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De 2026 a 2028 os aportes mensais da União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mediante operação de crédito,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serão reduzidos em valor equivalente ao montante da receita do IBS destinada ao financiamento do CG-IBS</a:t>
            </a:r>
          </a:p>
          <a:p>
            <a:pPr marL="285750" indent="-28575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financiamento da União ao CG-IBS realizado nos termos deste artigo será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remunerado com base na </a:t>
            </a:r>
            <a:r>
              <a:rPr lang="pt-PT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Taxa SELIC</a:t>
            </a: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CG-IBS efetuará o ressarcimento à União dos valores financiados em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20 (vinte) parcelas semestrais sucessivas, a partir de junho </a:t>
            </a:r>
            <a:r>
              <a:rPr lang="pt-PT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de 2029</a:t>
            </a:r>
            <a:endParaRPr lang="pt-PT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Caso a receita do IBS destinada ao financiamento do CG-IBS em 2027 e 2028 exceda o valor do financiamento previsto para os referidos anos, 50% (cinquenta por cento) do montante excedente será destinado ao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ressarcimento antecipado </a:t>
            </a:r>
            <a:r>
              <a:rPr lang="pt-PT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à União</a:t>
            </a: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endParaRPr lang="pt-PT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8610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30369" y="9094"/>
            <a:ext cx="12161630" cy="6848906"/>
          </a:xfrm>
          <a:prstGeom prst="rect">
            <a:avLst/>
          </a:prstGeom>
        </p:spPr>
      </p:pic>
      <p:pic>
        <p:nvPicPr>
          <p:cNvPr id="1026" name="Picture 2" descr="Tema de direito. Câmara do Juiz. - Foto de stock de Julgamento - Procedimento legal royalty-free">
            <a:extLst>
              <a:ext uri="{FF2B5EF4-FFF2-40B4-BE49-F238E27FC236}">
                <a16:creationId xmlns:a16="http://schemas.microsoft.com/office/drawing/2014/main" id="{3E1C1E8F-5E02-2B3F-D5E5-B30FE814F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AEB0744-874C-69A4-5529-41BC758F0CE9}"/>
              </a:ext>
            </a:extLst>
          </p:cNvPr>
          <p:cNvSpPr/>
          <p:nvPr/>
        </p:nvSpPr>
        <p:spPr>
          <a:xfrm>
            <a:off x="0" y="-26205"/>
            <a:ext cx="12192000" cy="6842884"/>
          </a:xfrm>
          <a:prstGeom prst="rect">
            <a:avLst/>
          </a:prstGeom>
          <a:solidFill>
            <a:srgbClr val="BFBFB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55796CB-C379-4CE9-6636-DA70589CED34}"/>
              </a:ext>
            </a:extLst>
          </p:cNvPr>
          <p:cNvSpPr/>
          <p:nvPr/>
        </p:nvSpPr>
        <p:spPr>
          <a:xfrm>
            <a:off x="10332049" y="2758610"/>
            <a:ext cx="1859951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Century Gothic" panose="020B0502020202020204" pitchFamily="34" charset="0"/>
              </a:rPr>
              <a:t>Título II</a:t>
            </a:r>
          </a:p>
        </p:txBody>
      </p:sp>
      <p:sp>
        <p:nvSpPr>
          <p:cNvPr id="8" name="Retângulo: Cantos Arredondados 2">
            <a:extLst>
              <a:ext uri="{FF2B5EF4-FFF2-40B4-BE49-F238E27FC236}">
                <a16:creationId xmlns:a16="http://schemas.microsoft.com/office/drawing/2014/main" id="{8502EB18-A5E1-094B-8EA8-C7299C341CB8}"/>
              </a:ext>
            </a:extLst>
          </p:cNvPr>
          <p:cNvSpPr/>
          <p:nvPr/>
        </p:nvSpPr>
        <p:spPr>
          <a:xfrm>
            <a:off x="1917700" y="3491157"/>
            <a:ext cx="11049000" cy="190789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Processo Administrativo Tributário  do IBS</a:t>
            </a:r>
          </a:p>
        </p:txBody>
      </p:sp>
    </p:spTree>
    <p:extLst>
      <p:ext uri="{BB962C8B-B14F-4D97-AF65-F5344CB8AC3E}">
        <p14:creationId xmlns:p14="http://schemas.microsoft.com/office/powerpoint/2010/main" val="3754129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-109492" y="33239"/>
            <a:ext cx="12301207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190292" y="1030114"/>
            <a:ext cx="1951324" cy="43898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INTRODUÇÃO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PROCESSO ADMINISTRATIVO TRIBUTÁRIO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21148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27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109491" y="1571370"/>
            <a:ext cx="11837867" cy="7001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anose="05000000000000000000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Inovação: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1ª norma processual administrativa aplicável a todos os Estados, ao DF e a todos os Municípios  </a:t>
            </a:r>
          </a:p>
        </p:txBody>
      </p:sp>
      <p:sp>
        <p:nvSpPr>
          <p:cNvPr id="3" name="Retângulo: Cantos Arredondados 23">
            <a:extLst>
              <a:ext uri="{FF2B5EF4-FFF2-40B4-BE49-F238E27FC236}">
                <a16:creationId xmlns:a16="http://schemas.microsoft.com/office/drawing/2014/main" id="{56EE4675-CCEF-5A3E-5CDC-90E16F514B3E}"/>
              </a:ext>
            </a:extLst>
          </p:cNvPr>
          <p:cNvSpPr/>
          <p:nvPr/>
        </p:nvSpPr>
        <p:spPr>
          <a:xfrm>
            <a:off x="150190" y="2710525"/>
            <a:ext cx="3555536" cy="43898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ATOS E TERMOS PROCESSUAIS</a:t>
            </a:r>
            <a:endParaRPr lang="en-US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AA04C2B-B329-92AC-C863-A78AB1249FA4}"/>
              </a:ext>
            </a:extLst>
          </p:cNvPr>
          <p:cNvSpPr txBox="1"/>
          <p:nvPr/>
        </p:nvSpPr>
        <p:spPr>
          <a:xfrm>
            <a:off x="0" y="3252414"/>
            <a:ext cx="11947358" cy="2385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Os atos e termos processuais serão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formalizados, tramitados, comunicados e transmitidos em formato eletrônico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conforme disciplinado em ato do CG-IBS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processo administrativo tributário terá sua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formação, tramitação e julgamento mediante utilização de sistema eletrônico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Compete ao CG-IBS a implantação e a gestão do sistema eletrônico 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que será utilizado pelos Estados, DF e Municípios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9693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-109492" y="21207"/>
            <a:ext cx="12301207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142164" y="1030114"/>
            <a:ext cx="2781508" cy="43898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PRAZOS PROCESSUAIS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PROCESSO ADMINISTRATIVO TRIBUTÁRIO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21148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28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109491" y="1571370"/>
            <a:ext cx="11837867" cy="20670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Na contagem dos prazos processuais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serão considerados somente os dias úteis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Suspende-se o curso do prazo processual nos dias compreendidos entre 20 de dezembro e 20 de janeiro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período em que não serão realizadas sessões de julgamento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Não havendo prazo expressamente previsto, será este de 10 (dez) dias para a realização de ato a cargo da parte</a:t>
            </a:r>
          </a:p>
        </p:txBody>
      </p:sp>
      <p:sp>
        <p:nvSpPr>
          <p:cNvPr id="3" name="Retângulo: Cantos Arredondados 23">
            <a:extLst>
              <a:ext uri="{FF2B5EF4-FFF2-40B4-BE49-F238E27FC236}">
                <a16:creationId xmlns:a16="http://schemas.microsoft.com/office/drawing/2014/main" id="{56EE4675-CCEF-5A3E-5CDC-90E16F514B3E}"/>
              </a:ext>
            </a:extLst>
          </p:cNvPr>
          <p:cNvSpPr/>
          <p:nvPr/>
        </p:nvSpPr>
        <p:spPr>
          <a:xfrm>
            <a:off x="150190" y="3834760"/>
            <a:ext cx="1654547" cy="43898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NULIDADES</a:t>
            </a:r>
            <a:endParaRPr lang="en-US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AA04C2B-B329-92AC-C863-A78AB1249FA4}"/>
              </a:ext>
            </a:extLst>
          </p:cNvPr>
          <p:cNvSpPr txBox="1"/>
          <p:nvPr/>
        </p:nvSpPr>
        <p:spPr>
          <a:xfrm>
            <a:off x="109490" y="4533057"/>
            <a:ext cx="11837867" cy="382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As hipóteses de nulidade de atos e de impedimento do julgador estão arroladas no </a:t>
            </a:r>
            <a:r>
              <a:rPr lang="pt-PT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art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. 77 do PLP.</a:t>
            </a:r>
          </a:p>
        </p:txBody>
      </p:sp>
    </p:spTree>
    <p:extLst>
      <p:ext uri="{BB962C8B-B14F-4D97-AF65-F5344CB8AC3E}">
        <p14:creationId xmlns:p14="http://schemas.microsoft.com/office/powerpoint/2010/main" val="3163036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-109492" y="21207"/>
            <a:ext cx="12301207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142164" y="933858"/>
            <a:ext cx="2781508" cy="43898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FASE CONTENCIOSA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PROCESSO ADMINISTRATIVO TRIBUTÁRIO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21148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29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109491" y="1402926"/>
            <a:ext cx="11837867" cy="38152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Instaura-se com a impugnação 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em face do crédito tributário formalizado por meio de lançamento de ofício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(prazo: 20 dias)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 autoridade lançadora:</a:t>
            </a: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providenciará manifestação fiscal 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em face das razões de impugnação apresentadas pelo sujeito passivo, conforme disciplinado em ato do CG-IBS</a:t>
            </a: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poderá alterar o lançamento efetuado, no todo ou em parte, em face de impugnação apresentada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diante de vício sanável do ato de lançamento de ofício ou de necessidade de sua reformulação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Diligências, desistência e revelia: </a:t>
            </a:r>
            <a:r>
              <a:rPr lang="pt-PT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arts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. 86 a 90 do PLP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Provimentos vinculantes: procedentes do STF, STJ e o do próprio CG-IBS</a:t>
            </a:r>
          </a:p>
        </p:txBody>
      </p:sp>
    </p:spTree>
    <p:extLst>
      <p:ext uri="{BB962C8B-B14F-4D97-AF65-F5344CB8AC3E}">
        <p14:creationId xmlns:p14="http://schemas.microsoft.com/office/powerpoint/2010/main" val="47421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ssoa jogando vídeo game&#10;&#10;Descrição gerada automaticamente com confiança média">
            <a:extLst>
              <a:ext uri="{FF2B5EF4-FFF2-40B4-BE49-F238E27FC236}">
                <a16:creationId xmlns:a16="http://schemas.microsoft.com/office/drawing/2014/main" id="{5D6B33DB-6A99-BCF2-6F6F-B0F2D0644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58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AEB0744-874C-69A4-5529-41BC758F0CE9}"/>
              </a:ext>
            </a:extLst>
          </p:cNvPr>
          <p:cNvSpPr/>
          <p:nvPr/>
        </p:nvSpPr>
        <p:spPr>
          <a:xfrm>
            <a:off x="0" y="-26206"/>
            <a:ext cx="12192000" cy="6910413"/>
          </a:xfrm>
          <a:prstGeom prst="rect">
            <a:avLst/>
          </a:prstGeom>
          <a:solidFill>
            <a:srgbClr val="BFBFB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311405D-A724-4CF3-AD2D-B393E6017F89}"/>
              </a:ext>
            </a:extLst>
          </p:cNvPr>
          <p:cNvSpPr txBox="1"/>
          <p:nvPr/>
        </p:nvSpPr>
        <p:spPr>
          <a:xfrm>
            <a:off x="304800" y="3784600"/>
            <a:ext cx="5921027" cy="2392363"/>
          </a:xfrm>
          <a:prstGeom prst="rect">
            <a:avLst/>
          </a:prstGeom>
        </p:spPr>
        <p:txBody>
          <a:bodyPr vert="horz" lIns="60960" tIns="30480" rIns="60960" bIns="30480" rtlCol="0">
            <a:noAutofit/>
          </a:bodyPr>
          <a:lstStyle/>
          <a:p>
            <a:pPr indent="-152408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667" b="1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228611" indent="-381019">
              <a:lnSpc>
                <a:spcPct val="9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endParaRPr lang="en-US" sz="2667" b="1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tângulo: Cantos Arredondados 2">
            <a:extLst>
              <a:ext uri="{FF2B5EF4-FFF2-40B4-BE49-F238E27FC236}">
                <a16:creationId xmlns:a16="http://schemas.microsoft.com/office/drawing/2014/main" id="{E2250E91-5922-0B7D-0C91-50F9BD80BE74}"/>
              </a:ext>
            </a:extLst>
          </p:cNvPr>
          <p:cNvSpPr/>
          <p:nvPr/>
        </p:nvSpPr>
        <p:spPr>
          <a:xfrm>
            <a:off x="2362200" y="3521210"/>
            <a:ext cx="11201400" cy="1767971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Da Administração e Gestão do IBS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42BE05B-103A-BF3C-0003-377437AC97D2}"/>
              </a:ext>
            </a:extLst>
          </p:cNvPr>
          <p:cNvSpPr/>
          <p:nvPr/>
        </p:nvSpPr>
        <p:spPr>
          <a:xfrm>
            <a:off x="10287000" y="2714474"/>
            <a:ext cx="1905000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Century Gothic" panose="020B0502020202020204" pitchFamily="34" charset="0"/>
              </a:rPr>
              <a:t>Livro </a:t>
            </a:r>
            <a:r>
              <a:rPr lang="pt-BR" sz="2400" b="1" dirty="0" err="1">
                <a:latin typeface="Century Gothic" panose="020B0502020202020204" pitchFamily="34" charset="0"/>
              </a:rPr>
              <a:t>I</a:t>
            </a:r>
            <a:endParaRPr lang="pt-BR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92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-109492" y="21207"/>
            <a:ext cx="12301207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142164" y="945894"/>
            <a:ext cx="2781508" cy="43898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ESPÉCIES RECURSAIS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PROCESSO ADMINISTRATIVO TRIBUTÁRIO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21148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30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109491" y="1463087"/>
            <a:ext cx="11837867" cy="44805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Poderão ser interpostos os seguintes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recursos no âmbito do contencioso administrativo do  IBS 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(prazo: 20 dias, contados da intimação do ato recorrido):</a:t>
            </a: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1257300" lvl="2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Recurso de Ofício</a:t>
            </a:r>
            <a:endParaRPr lang="pt-BR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1257300" lvl="2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Recurso Voluntário</a:t>
            </a:r>
            <a:endParaRPr lang="pt-BR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1257300" lvl="2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Recurso de Uniformização</a:t>
            </a:r>
            <a:endParaRPr lang="pt-BR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1257300" lvl="2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Pedido de Retificação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Possibilidade de adoção de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rito sumário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em razão do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crédito tributário inferior ao valor de alçada 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ou em razão da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menor complexidade da matéria</a:t>
            </a:r>
          </a:p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Além das figuras recursais acima, o PLP institui ainda o </a:t>
            </a:r>
            <a:r>
              <a:rPr lang="pt-PT" b="1" u="sng" kern="100" dirty="0">
                <a:solidFill>
                  <a:srgbClr val="FF0000"/>
                </a:solidFill>
                <a:latin typeface="Century Gothic"/>
                <a:cs typeface="Times New Roman"/>
              </a:rPr>
              <a:t>Incidente de Uniformização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cabível em relação a matérias repetitivas sobre mesma questão de direito.</a:t>
            </a: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0251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-109492" y="21207"/>
            <a:ext cx="12301207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PROCESSO ADMINISTRATIVO TRIBUTÁRIO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21148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31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690" y="1631956"/>
            <a:ext cx="11837867" cy="36380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Compete aos Estados, ao Distrito Federal e aos Municípios, de forma integrada e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exclusivamente por meio do Comitê Gestor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decidir o contencioso administrativo relativo ao IBS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contencioso administrativo será estruturado nas seguintes instâncias:</a:t>
            </a:r>
          </a:p>
          <a:p>
            <a:pPr marL="1257300" lvl="2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primeira instância de julgamento</a:t>
            </a:r>
          </a:p>
          <a:p>
            <a:pPr marL="1257300" lvl="2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instância </a:t>
            </a:r>
            <a:r>
              <a:rPr lang="pt-PT" sz="1600" b="1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recursal</a:t>
            </a:r>
            <a:endParaRPr lang="pt-PT" sz="1600" b="1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1257300" lvl="2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instância de uniformização da jurisprudência</a:t>
            </a:r>
            <a:endParaRPr lang="pt-BR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Fica assegurada a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paridade de representação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entre o conjunto dos Estados e o Distrito Federal e o conjunto dos Municípios e o Distrito Federal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em todas as instâncias </a:t>
            </a:r>
            <a:endParaRPr lang="pt-BR" b="1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86BCEF54-DCDA-6262-85A6-2667BE30DBF1}"/>
              </a:ext>
            </a:extLst>
          </p:cNvPr>
          <p:cNvSpPr/>
          <p:nvPr/>
        </p:nvSpPr>
        <p:spPr>
          <a:xfrm>
            <a:off x="142164" y="945894"/>
            <a:ext cx="3323412" cy="43898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ÓRGÃOS DE JULGAMENTO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45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-109492" y="21207"/>
            <a:ext cx="12301207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142164" y="969958"/>
            <a:ext cx="1818983" cy="43898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1ª INSTÃNCIA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PROCESSO ADMINISTRATIVO TRIBUTÁRIO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21148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32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690" y="1495764"/>
            <a:ext cx="11837867" cy="44169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Competência: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julgar lançamento tributário regularmente impugnado e Pedido de Retificação de suas próprias decisões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Composição: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27 (vinte e sete) Câmaras de </a:t>
            </a:r>
            <a:r>
              <a:rPr lang="pt-PT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Julgamento </a:t>
            </a:r>
            <a:r>
              <a:rPr lang="pt-PT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virtuais </a:t>
            </a:r>
            <a:r>
              <a:rPr lang="pt-PT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(podendo ser distribuídas em turmas), 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integradas, de forma colegiada e paritária,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exclusivamente por servidores de carreira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do Estado e dos seus respectivos Municípios, ou do DF, sendo;</a:t>
            </a:r>
          </a:p>
          <a:p>
            <a:pPr marL="1714500" lvl="3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2 servidores indicados pela Administração Tributária do Estado 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em favor do qual o lançamento tenha sido realizado</a:t>
            </a:r>
            <a:endParaRPr lang="pt-BR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1714500" lvl="3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2 servidores indicados pelas Administrações Tributárias dos Municípios 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integrantes do Estado acima mencionado, e</a:t>
            </a:r>
            <a:endParaRPr lang="pt-BR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1714500" lvl="3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Presidente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que votará apenas em caso de empate</a:t>
            </a: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</a:t>
            </a:r>
            <a:endParaRPr lang="pt-PT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7603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-109492" y="21207"/>
            <a:ext cx="12301207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142164" y="981990"/>
            <a:ext cx="2685257" cy="43898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INSTÂNCIA RECURSAL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PROCESSO ADMINISTRATIVO TRIBUTÁRIO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21148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33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690" y="1459668"/>
            <a:ext cx="11837867" cy="49052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Competência: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julgar Recurso de Ofício, Recurso Voluntário e Pedido de Retificação de suas próprias decisões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Composição: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27 (vinte e sete) Câmaras de </a:t>
            </a:r>
            <a:r>
              <a:rPr lang="pt-PT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Julgamento </a:t>
            </a:r>
            <a:r>
              <a:rPr lang="pt-PT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virtuais </a:t>
            </a:r>
            <a:r>
              <a:rPr lang="pt-PT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(podendo ser distribuídas em turmas), 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integradas, de forma colegiada e paritária,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por servidores de carreira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do Estado e dos seus respectivos Municípios, ou do DF,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 por representantes dos contribuintes,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sendo;</a:t>
            </a:r>
          </a:p>
          <a:p>
            <a:pPr marL="1714500" lvl="3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2 servidores indicados pela Administração Tributária do Estado 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em favor do qual o lançamento tenha sido realizado</a:t>
            </a:r>
            <a:endParaRPr lang="pt-BR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1714500" lvl="3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2 servidores indicados pelas Administrações Tributárias dos Municípios 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integrantes do Estado acima mencionado</a:t>
            </a:r>
          </a:p>
          <a:p>
            <a:pPr marL="1714500" lvl="3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4  representantes dos contribuintes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</a:t>
            </a:r>
          </a:p>
          <a:p>
            <a:pPr marL="1714500" lvl="3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Presidente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que votará apenas em caso de empate</a:t>
            </a: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</a:t>
            </a:r>
            <a:endParaRPr lang="pt-PT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4797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-109492" y="21207"/>
            <a:ext cx="12301207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142164" y="981990"/>
            <a:ext cx="3888415" cy="43898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INSTÂNCIA DE UNIFORMIZAÇÃO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PROCESSO ADMINISTRATIVO TRIBUTÁRIO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21148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34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690" y="1459668"/>
            <a:ext cx="11837867" cy="4593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Competência: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julgar Recurso de Uniformização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Incidente de Uniformização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 Pedido de Retificação de suas próprias decisões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Composição: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Câmara Superior do IBS, integrada, de forma colegiada e paritária, em meio virtual, exclusivamente por servidores de carreira do Estado e dos seus </a:t>
            </a:r>
            <a:r>
              <a:rPr lang="pt-PT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respectivos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Municípios, ou do DF,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sendo;</a:t>
            </a:r>
          </a:p>
          <a:p>
            <a:pPr marL="1714500" lvl="3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4 servidores indicados pelas Administrações Tributárias dos Estados e DF</a:t>
            </a:r>
            <a:endParaRPr lang="pt-BR" sz="1600" b="1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1714500" lvl="3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4 servidores indicados pelas Administrações Tributárias dos Municípios e DF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</a:t>
            </a:r>
          </a:p>
          <a:p>
            <a:pPr marL="1714500" lvl="3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Presidente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que votará apenas em caso de empate</a:t>
            </a: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</a:t>
            </a:r>
            <a:endParaRPr lang="pt-PT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Em todas as instâncias, a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presidência será exercida, de forma alternada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por servidor indicado pelas Administrações Tributárias dos Estados, do DF ou dos Municípios, na forma estabelecida em ato do CG-IBS</a:t>
            </a:r>
          </a:p>
        </p:txBody>
      </p:sp>
    </p:spTree>
    <p:extLst>
      <p:ext uri="{BB962C8B-B14F-4D97-AF65-F5344CB8AC3E}">
        <p14:creationId xmlns:p14="http://schemas.microsoft.com/office/powerpoint/2010/main" val="24816616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úblico-alvo: o que é, como definir em 5 etapas? - Publi">
            <a:extLst>
              <a:ext uri="{FF2B5EF4-FFF2-40B4-BE49-F238E27FC236}">
                <a16:creationId xmlns:a16="http://schemas.microsoft.com/office/drawing/2014/main" id="{A591B90D-5C21-C4AF-4B8A-27C63190C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10603" b="10524"/>
          <a:stretch/>
        </p:blipFill>
        <p:spPr bwMode="auto">
          <a:xfrm>
            <a:off x="-37816" y="-39713"/>
            <a:ext cx="12229813" cy="691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AEB0744-874C-69A4-5529-41BC758F0CE9}"/>
              </a:ext>
            </a:extLst>
          </p:cNvPr>
          <p:cNvSpPr/>
          <p:nvPr/>
        </p:nvSpPr>
        <p:spPr>
          <a:xfrm>
            <a:off x="-46607" y="-39713"/>
            <a:ext cx="12238404" cy="6910413"/>
          </a:xfrm>
          <a:prstGeom prst="rect">
            <a:avLst/>
          </a:prstGeom>
          <a:solidFill>
            <a:srgbClr val="BFBFB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E2CCE83F-709B-B97C-E82B-1B20E78B235D}"/>
              </a:ext>
            </a:extLst>
          </p:cNvPr>
          <p:cNvSpPr/>
          <p:nvPr/>
        </p:nvSpPr>
        <p:spPr>
          <a:xfrm>
            <a:off x="-1104161" y="3901352"/>
            <a:ext cx="9562362" cy="134773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Distribuição do Produto da Arrecadação do IBS</a:t>
            </a: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691133A-EB14-7981-4666-CD3C0154E74A}"/>
              </a:ext>
            </a:extLst>
          </p:cNvPr>
          <p:cNvSpPr/>
          <p:nvPr/>
        </p:nvSpPr>
        <p:spPr>
          <a:xfrm>
            <a:off x="-37816" y="3292470"/>
            <a:ext cx="2257141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AFBA055-7B1E-A5CC-2E96-8A62CFB5FA59}"/>
              </a:ext>
            </a:extLst>
          </p:cNvPr>
          <p:cNvSpPr txBox="1"/>
          <p:nvPr/>
        </p:nvSpPr>
        <p:spPr>
          <a:xfrm>
            <a:off x="-55398" y="3368675"/>
            <a:ext cx="227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entury Gothic"/>
              </a:rPr>
              <a:t>Título III</a:t>
            </a:r>
          </a:p>
        </p:txBody>
      </p:sp>
    </p:spTree>
    <p:extLst>
      <p:ext uri="{BB962C8B-B14F-4D97-AF65-F5344CB8AC3E}">
        <p14:creationId xmlns:p14="http://schemas.microsoft.com/office/powerpoint/2010/main" val="419862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438" y="9094"/>
            <a:ext cx="12192000" cy="68593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235E811-0D91-2363-83DA-56AD9E68EAEB}"/>
              </a:ext>
            </a:extLst>
          </p:cNvPr>
          <p:cNvSpPr txBox="1"/>
          <p:nvPr/>
        </p:nvSpPr>
        <p:spPr>
          <a:xfrm>
            <a:off x="467098" y="1166036"/>
            <a:ext cx="10588829" cy="25154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buClr>
                <a:srgbClr val="183EFF"/>
              </a:buClr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O passo inicial para a distribuição da receita do IBS entre os Estados, Distrito Federal e Municípios é a apuração da Receita Inicial de cada ente federativo, assim entendido o IBS pago relativo às operações que não geram direito a crédito</a:t>
            </a:r>
          </a:p>
          <a:p>
            <a:pPr marL="342900" indent="-342900" algn="just">
              <a:lnSpc>
                <a:spcPct val="115000"/>
              </a:lnSpc>
              <a:spcBef>
                <a:spcPts val="300"/>
              </a:spcBef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Nas operações do regime geral (inclusive alíquotas reduzidas) o imposto pertence ao Estado e Município de destino, nos termos previstos no PLP 68/2024</a:t>
            </a:r>
          </a:p>
          <a:p>
            <a:pPr marL="342900" indent="-342900" algn="just">
              <a:lnSpc>
                <a:spcPct val="115000"/>
              </a:lnSpc>
              <a:spcBef>
                <a:spcPts val="300"/>
              </a:spcBef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Nos regimes específicos de tributação pode haver critérios distintos para a destinação da receita (na intermediação financeira, por exemplo, a receita é distribuída proporcionalmente à participação de cada ente no total da receita apurada com base nas alíquotas de referência)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Lágrima 8">
            <a:extLst>
              <a:ext uri="{FF2B5EF4-FFF2-40B4-BE49-F238E27FC236}">
                <a16:creationId xmlns:a16="http://schemas.microsoft.com/office/drawing/2014/main" id="{4F00D02E-28D4-CDBD-3C2A-65CC5877A025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highlight>
                <a:srgbClr val="FFD300"/>
              </a:highlight>
              <a:latin typeface="Century Gothic" panose="020B0502020202020204" pitchFamily="34" charset="0"/>
            </a:endParaRPr>
          </a:p>
        </p:txBody>
      </p:sp>
      <p:sp>
        <p:nvSpPr>
          <p:cNvPr id="20" name="CaixaDeTexto 11">
            <a:extLst>
              <a:ext uri="{FF2B5EF4-FFF2-40B4-BE49-F238E27FC236}">
                <a16:creationId xmlns:a16="http://schemas.microsoft.com/office/drawing/2014/main" id="{94C91949-F235-F82E-E6FE-A72BEFECEAF8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36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499AE64-6A9D-C43D-8407-4C2710263170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III | 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DISTRIBUIÇÃO DA RECEITA DO IBS</a:t>
            </a:r>
          </a:p>
        </p:txBody>
      </p:sp>
    </p:spTree>
    <p:extLst>
      <p:ext uri="{BB962C8B-B14F-4D97-AF65-F5344CB8AC3E}">
        <p14:creationId xmlns:p14="http://schemas.microsoft.com/office/powerpoint/2010/main" val="3484115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37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61E58721-F2A5-1F27-0772-8985DA766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388" y="944154"/>
            <a:ext cx="9781223" cy="422052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54963B1-9397-F2BD-0BE7-395AEE5FD685}"/>
              </a:ext>
            </a:extLst>
          </p:cNvPr>
          <p:cNvSpPr txBox="1"/>
          <p:nvPr/>
        </p:nvSpPr>
        <p:spPr>
          <a:xfrm>
            <a:off x="1205388" y="5268751"/>
            <a:ext cx="9781223" cy="7010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Obs. O IBS incidente nas aquisições de empresas do SIMPLES será distribuído proporcionalmente ao IBS incidente nas vendas dessas empresas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4A754B0-30D2-1839-6A19-B1911D62B5D3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III | 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DISTRIBUIÇÃO DA RECEITA DO IBS</a:t>
            </a:r>
          </a:p>
        </p:txBody>
      </p:sp>
    </p:spTree>
    <p:extLst>
      <p:ext uri="{BB962C8B-B14F-4D97-AF65-F5344CB8AC3E}">
        <p14:creationId xmlns:p14="http://schemas.microsoft.com/office/powerpoint/2010/main" val="26379831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438" y="9094"/>
            <a:ext cx="12192000" cy="68593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235E811-0D91-2363-83DA-56AD9E68EAEB}"/>
              </a:ext>
            </a:extLst>
          </p:cNvPr>
          <p:cNvSpPr txBox="1"/>
          <p:nvPr/>
        </p:nvSpPr>
        <p:spPr>
          <a:xfrm>
            <a:off x="467098" y="1166036"/>
            <a:ext cx="10588829" cy="31616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buClr>
                <a:srgbClr val="183EFF"/>
              </a:buClr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Do montante recolhido ao Comitê Gestor do IBS, retem-se o valor correspondente aos créditos apropriados e não aproveitados para a compensação de débitos (p. ex. no caso de um exportador)</a:t>
            </a:r>
          </a:p>
          <a:p>
            <a:pPr>
              <a:lnSpc>
                <a:spcPct val="115000"/>
              </a:lnSpc>
              <a:spcBef>
                <a:spcPts val="600"/>
              </a:spcBef>
              <a:buClr>
                <a:srgbClr val="183EFF"/>
              </a:buClr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A Receita Inicial dos entes não corresponde à receita a ser distribuída, por alguns motivos:</a:t>
            </a:r>
          </a:p>
          <a:p>
            <a:pPr marL="342900" indent="-342900">
              <a:lnSpc>
                <a:spcPct val="115000"/>
              </a:lnSpc>
              <a:spcBef>
                <a:spcPts val="300"/>
              </a:spcBef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Cashback</a:t>
            </a:r>
            <a:endParaRPr lang="pt-BR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Aptos" panose="020B0004020202020204" pitchFamily="34" charset="0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300"/>
              </a:spcBef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Créditos presumidos</a:t>
            </a:r>
          </a:p>
          <a:p>
            <a:pPr>
              <a:lnSpc>
                <a:spcPct val="115000"/>
              </a:lnSpc>
              <a:spcBef>
                <a:spcPts val="600"/>
              </a:spcBef>
              <a:buClr>
                <a:srgbClr val="183EFF"/>
              </a:buClr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A etapa seguinte do processo de distribuição da receita aos entes federativos considera esses ajustes, bem como a retenção para fins da transição federativa (2029 a 2077) e a retenção do seguro-receita (2029 a 2096)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Lágrima 8">
            <a:extLst>
              <a:ext uri="{FF2B5EF4-FFF2-40B4-BE49-F238E27FC236}">
                <a16:creationId xmlns:a16="http://schemas.microsoft.com/office/drawing/2014/main" id="{4F00D02E-28D4-CDBD-3C2A-65CC5877A025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highlight>
                <a:srgbClr val="FFD300"/>
              </a:highlight>
              <a:latin typeface="Century Gothic" panose="020B0502020202020204" pitchFamily="34" charset="0"/>
            </a:endParaRPr>
          </a:p>
        </p:txBody>
      </p:sp>
      <p:sp>
        <p:nvSpPr>
          <p:cNvPr id="20" name="CaixaDeTexto 11">
            <a:extLst>
              <a:ext uri="{FF2B5EF4-FFF2-40B4-BE49-F238E27FC236}">
                <a16:creationId xmlns:a16="http://schemas.microsoft.com/office/drawing/2014/main" id="{94C91949-F235-F82E-E6FE-A72BEFECEAF8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38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4CCBC71-2F3B-A872-C06A-75265A1E5CEC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III | 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DISTRIBUIÇÃO DA RECEITA DO IBS</a:t>
            </a:r>
          </a:p>
        </p:txBody>
      </p:sp>
    </p:spTree>
    <p:extLst>
      <p:ext uri="{BB962C8B-B14F-4D97-AF65-F5344CB8AC3E}">
        <p14:creationId xmlns:p14="http://schemas.microsoft.com/office/powerpoint/2010/main" val="553784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-284" y="33623"/>
            <a:ext cx="12192000" cy="68593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39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9B991523-DD87-0FC3-731E-6A979678041E}"/>
              </a:ext>
            </a:extLst>
          </p:cNvPr>
          <p:cNvSpPr/>
          <p:nvPr/>
        </p:nvSpPr>
        <p:spPr>
          <a:xfrm>
            <a:off x="1204933" y="2372188"/>
            <a:ext cx="1638374" cy="556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Empresa A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6A6AA8B2-CE3C-137F-C350-CADA12BCC4DD}"/>
              </a:ext>
            </a:extLst>
          </p:cNvPr>
          <p:cNvCxnSpPr>
            <a:cxnSpLocks/>
          </p:cNvCxnSpPr>
          <p:nvPr/>
        </p:nvCxnSpPr>
        <p:spPr>
          <a:xfrm>
            <a:off x="2852451" y="2656873"/>
            <a:ext cx="11749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D04238DF-C090-28B3-9A2C-75C108F2E0AD}"/>
              </a:ext>
            </a:extLst>
          </p:cNvPr>
          <p:cNvCxnSpPr>
            <a:cxnSpLocks/>
          </p:cNvCxnSpPr>
          <p:nvPr/>
        </p:nvCxnSpPr>
        <p:spPr>
          <a:xfrm>
            <a:off x="5665755" y="2656873"/>
            <a:ext cx="10743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96C1775-B26A-BFA1-B345-92B7BF8A8981}"/>
              </a:ext>
            </a:extLst>
          </p:cNvPr>
          <p:cNvCxnSpPr>
            <a:cxnSpLocks/>
          </p:cNvCxnSpPr>
          <p:nvPr/>
        </p:nvCxnSpPr>
        <p:spPr>
          <a:xfrm>
            <a:off x="8378475" y="2656873"/>
            <a:ext cx="10926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2B95B552-4758-C95B-97A8-D2A1D60DC94E}"/>
              </a:ext>
            </a:extLst>
          </p:cNvPr>
          <p:cNvSpPr/>
          <p:nvPr/>
        </p:nvSpPr>
        <p:spPr>
          <a:xfrm>
            <a:off x="4027381" y="2378582"/>
            <a:ext cx="1638374" cy="556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Empresa B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C2523CF8-9308-3224-49B9-99105B4A0710}"/>
              </a:ext>
            </a:extLst>
          </p:cNvPr>
          <p:cNvSpPr/>
          <p:nvPr/>
        </p:nvSpPr>
        <p:spPr>
          <a:xfrm>
            <a:off x="6749245" y="2378582"/>
            <a:ext cx="1638374" cy="556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Empresa C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2AE2F4C3-1771-5F6E-BC34-D4B3584450D2}"/>
              </a:ext>
            </a:extLst>
          </p:cNvPr>
          <p:cNvSpPr/>
          <p:nvPr/>
        </p:nvSpPr>
        <p:spPr>
          <a:xfrm>
            <a:off x="9461965" y="2378582"/>
            <a:ext cx="1638374" cy="556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Consumidor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E790FC77-B5B5-6AF5-96E7-D15D70D6BAFD}"/>
              </a:ext>
            </a:extLst>
          </p:cNvPr>
          <p:cNvSpPr/>
          <p:nvPr/>
        </p:nvSpPr>
        <p:spPr>
          <a:xfrm>
            <a:off x="6828391" y="1225746"/>
            <a:ext cx="1473235" cy="556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Exportador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99825E2-9CA1-959B-5213-4E319AF295DF}"/>
              </a:ext>
            </a:extLst>
          </p:cNvPr>
          <p:cNvSpPr txBox="1"/>
          <p:nvPr/>
        </p:nvSpPr>
        <p:spPr>
          <a:xfrm>
            <a:off x="4163260" y="1161356"/>
            <a:ext cx="1395167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Crédito Presumido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F0CCA69-56FE-31A6-33EE-F92D862534CF}"/>
              </a:ext>
            </a:extLst>
          </p:cNvPr>
          <p:cNvSpPr txBox="1"/>
          <p:nvPr/>
        </p:nvSpPr>
        <p:spPr>
          <a:xfrm>
            <a:off x="3007151" y="2253001"/>
            <a:ext cx="735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100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8D39E24-51A5-044A-C544-E59103FF9F85}"/>
              </a:ext>
            </a:extLst>
          </p:cNvPr>
          <p:cNvSpPr txBox="1"/>
          <p:nvPr/>
        </p:nvSpPr>
        <p:spPr>
          <a:xfrm>
            <a:off x="5808485" y="2245144"/>
            <a:ext cx="735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150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3717975-C0FD-81B8-25BE-8858F628B6EC}"/>
              </a:ext>
            </a:extLst>
          </p:cNvPr>
          <p:cNvSpPr txBox="1"/>
          <p:nvPr/>
        </p:nvSpPr>
        <p:spPr>
          <a:xfrm>
            <a:off x="8534399" y="2256142"/>
            <a:ext cx="735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200</a:t>
            </a:r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9422987C-A12C-446A-B6B0-F7C9318FFB3F}"/>
              </a:ext>
            </a:extLst>
          </p:cNvPr>
          <p:cNvCxnSpPr/>
          <p:nvPr/>
        </p:nvCxnSpPr>
        <p:spPr>
          <a:xfrm>
            <a:off x="1979629" y="2943713"/>
            <a:ext cx="0" cy="3617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554EF3A-2213-E560-DC9F-273659C69828}"/>
              </a:ext>
            </a:extLst>
          </p:cNvPr>
          <p:cNvSpPr txBox="1"/>
          <p:nvPr/>
        </p:nvSpPr>
        <p:spPr>
          <a:xfrm>
            <a:off x="1604127" y="3263240"/>
            <a:ext cx="735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1"/>
                </a:solidFill>
              </a:rPr>
              <a:t>100</a:t>
            </a: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B6D592F5-9933-B7E3-7F7A-1DB01A26F1B4}"/>
              </a:ext>
            </a:extLst>
          </p:cNvPr>
          <p:cNvCxnSpPr/>
          <p:nvPr/>
        </p:nvCxnSpPr>
        <p:spPr>
          <a:xfrm>
            <a:off x="4848139" y="2928005"/>
            <a:ext cx="0" cy="3617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049E1410-B8D4-8279-1BB5-58D8F0052A68}"/>
              </a:ext>
            </a:extLst>
          </p:cNvPr>
          <p:cNvSpPr txBox="1"/>
          <p:nvPr/>
        </p:nvSpPr>
        <p:spPr>
          <a:xfrm>
            <a:off x="4482031" y="3263898"/>
            <a:ext cx="735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1"/>
                </a:solidFill>
              </a:rPr>
              <a:t>40</a:t>
            </a: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7477296A-DE4C-1494-E5F7-796F2D8E4967}"/>
              </a:ext>
            </a:extLst>
          </p:cNvPr>
          <p:cNvCxnSpPr/>
          <p:nvPr/>
        </p:nvCxnSpPr>
        <p:spPr>
          <a:xfrm>
            <a:off x="7572866" y="2928005"/>
            <a:ext cx="0" cy="3617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01CB941F-8ECB-2A69-B93F-9A41FF23AAF1}"/>
              </a:ext>
            </a:extLst>
          </p:cNvPr>
          <p:cNvSpPr txBox="1"/>
          <p:nvPr/>
        </p:nvSpPr>
        <p:spPr>
          <a:xfrm>
            <a:off x="7197364" y="3247532"/>
            <a:ext cx="735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1"/>
                </a:solidFill>
              </a:rPr>
              <a:t>100</a:t>
            </a:r>
          </a:p>
        </p:txBody>
      </p: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42D5DD9D-4B7B-5627-4E90-9E84F74B7F0B}"/>
              </a:ext>
            </a:extLst>
          </p:cNvPr>
          <p:cNvCxnSpPr>
            <a:cxnSpLocks/>
            <a:endCxn id="26" idx="2"/>
          </p:cNvCxnSpPr>
          <p:nvPr/>
        </p:nvCxnSpPr>
        <p:spPr>
          <a:xfrm flipH="1" flipV="1">
            <a:off x="7565009" y="1782328"/>
            <a:ext cx="7857" cy="5898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8CFCAFE6-A147-2AD2-2460-9879BF473632}"/>
              </a:ext>
            </a:extLst>
          </p:cNvPr>
          <p:cNvSpPr txBox="1"/>
          <p:nvPr/>
        </p:nvSpPr>
        <p:spPr>
          <a:xfrm>
            <a:off x="7415723" y="1903816"/>
            <a:ext cx="735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50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6143527F-ED8D-E2BC-91B2-221E0E59C6D6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4846567" y="1869242"/>
            <a:ext cx="1" cy="50934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76DB4A2C-E91B-26B2-5F3D-57693E482951}"/>
              </a:ext>
            </a:extLst>
          </p:cNvPr>
          <p:cNvSpPr txBox="1"/>
          <p:nvPr/>
        </p:nvSpPr>
        <p:spPr>
          <a:xfrm>
            <a:off x="4732359" y="1897189"/>
            <a:ext cx="735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4BA13BEF-46F1-1166-81D6-D3A4188E57A8}"/>
              </a:ext>
            </a:extLst>
          </p:cNvPr>
          <p:cNvSpPr txBox="1"/>
          <p:nvPr/>
        </p:nvSpPr>
        <p:spPr>
          <a:xfrm>
            <a:off x="10587873" y="3264806"/>
            <a:ext cx="1395167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/>
              <a:t>Cashback</a:t>
            </a:r>
            <a:endParaRPr lang="pt-BR" sz="2000" dirty="0"/>
          </a:p>
        </p:txBody>
      </p: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E59C1959-83E4-A3DD-7B63-C01A7AEE32A0}"/>
              </a:ext>
            </a:extLst>
          </p:cNvPr>
          <p:cNvCxnSpPr>
            <a:cxnSpLocks/>
          </p:cNvCxnSpPr>
          <p:nvPr/>
        </p:nvCxnSpPr>
        <p:spPr>
          <a:xfrm flipH="1" flipV="1">
            <a:off x="10278471" y="2943713"/>
            <a:ext cx="1" cy="34494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B4F0E92-09FB-36C4-D566-E674A653E2F3}"/>
              </a:ext>
            </a:extLst>
          </p:cNvPr>
          <p:cNvSpPr txBox="1"/>
          <p:nvPr/>
        </p:nvSpPr>
        <p:spPr>
          <a:xfrm>
            <a:off x="9913507" y="3247532"/>
            <a:ext cx="735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189B4F45-A660-6D14-EDDD-D89F2097ED99}"/>
              </a:ext>
            </a:extLst>
          </p:cNvPr>
          <p:cNvSpPr txBox="1"/>
          <p:nvPr/>
        </p:nvSpPr>
        <p:spPr>
          <a:xfrm>
            <a:off x="943261" y="4344829"/>
            <a:ext cx="1132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/>
                </a:solidFill>
              </a:rPr>
              <a:t>Caixa</a:t>
            </a:r>
            <a:br>
              <a:rPr lang="pt-BR" sz="2000" b="1" dirty="0">
                <a:solidFill>
                  <a:schemeClr val="accent5"/>
                </a:solidFill>
              </a:rPr>
            </a:br>
            <a:r>
              <a:rPr lang="pt-BR" sz="2000" b="1" dirty="0">
                <a:solidFill>
                  <a:schemeClr val="accent5"/>
                </a:solidFill>
              </a:rPr>
              <a:t>CG-IBS</a:t>
            </a: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9A2C402F-68CB-B3F2-569A-0BEFB8BABD9C}"/>
              </a:ext>
            </a:extLst>
          </p:cNvPr>
          <p:cNvSpPr/>
          <p:nvPr/>
        </p:nvSpPr>
        <p:spPr>
          <a:xfrm>
            <a:off x="210534" y="3288660"/>
            <a:ext cx="10307677" cy="33239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3E6B55B7-88C6-FC0C-E009-009943E14D34}"/>
              </a:ext>
            </a:extLst>
          </p:cNvPr>
          <p:cNvSpPr txBox="1"/>
          <p:nvPr/>
        </p:nvSpPr>
        <p:spPr>
          <a:xfrm>
            <a:off x="1887847" y="4498717"/>
            <a:ext cx="46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/>
                </a:solidFill>
              </a:rPr>
              <a:t>(-)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ADD77FFA-7E74-E98D-31E5-7B170111125B}"/>
              </a:ext>
            </a:extLst>
          </p:cNvPr>
          <p:cNvSpPr txBox="1"/>
          <p:nvPr/>
        </p:nvSpPr>
        <p:spPr>
          <a:xfrm>
            <a:off x="2279392" y="4344829"/>
            <a:ext cx="1651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/>
                </a:solidFill>
              </a:rPr>
              <a:t>IBS Retido</a:t>
            </a:r>
            <a:br>
              <a:rPr lang="pt-BR" sz="2000" b="1" dirty="0">
                <a:solidFill>
                  <a:schemeClr val="accent5"/>
                </a:solidFill>
              </a:rPr>
            </a:br>
            <a:r>
              <a:rPr lang="pt-BR" sz="2000" b="1" dirty="0">
                <a:solidFill>
                  <a:schemeClr val="accent5"/>
                </a:solidFill>
              </a:rPr>
              <a:t>(exportador)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186EA414-1FF7-2E5A-89A0-CC6BEE1CB541}"/>
              </a:ext>
            </a:extLst>
          </p:cNvPr>
          <p:cNvSpPr txBox="1"/>
          <p:nvPr/>
        </p:nvSpPr>
        <p:spPr>
          <a:xfrm>
            <a:off x="3881354" y="4498717"/>
            <a:ext cx="51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/>
                </a:solidFill>
              </a:rPr>
              <a:t>(=)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A48732A8-DA0E-0811-1153-092B1887B90E}"/>
              </a:ext>
            </a:extLst>
          </p:cNvPr>
          <p:cNvSpPr txBox="1"/>
          <p:nvPr/>
        </p:nvSpPr>
        <p:spPr>
          <a:xfrm>
            <a:off x="4338466" y="4344829"/>
            <a:ext cx="2085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/>
                </a:solidFill>
              </a:rPr>
              <a:t>IBS disponível </a:t>
            </a:r>
            <a:br>
              <a:rPr lang="pt-BR" sz="2000" b="1" dirty="0">
                <a:solidFill>
                  <a:schemeClr val="accent5"/>
                </a:solidFill>
              </a:rPr>
            </a:br>
            <a:r>
              <a:rPr lang="pt-BR" sz="2000" b="1" dirty="0">
                <a:solidFill>
                  <a:schemeClr val="accent5"/>
                </a:solidFill>
              </a:rPr>
              <a:t>para distribuição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379A2C98-05F9-EA2C-E8AF-B4C95CE15CCB}"/>
              </a:ext>
            </a:extLst>
          </p:cNvPr>
          <p:cNvSpPr txBox="1"/>
          <p:nvPr/>
        </p:nvSpPr>
        <p:spPr>
          <a:xfrm>
            <a:off x="6321008" y="4498717"/>
            <a:ext cx="51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/>
                </a:solidFill>
              </a:rPr>
              <a:t>(=)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F24C0F6A-0538-870A-6D83-38BE92EB0B7F}"/>
              </a:ext>
            </a:extLst>
          </p:cNvPr>
          <p:cNvSpPr txBox="1"/>
          <p:nvPr/>
        </p:nvSpPr>
        <p:spPr>
          <a:xfrm>
            <a:off x="6728369" y="4344829"/>
            <a:ext cx="117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/>
                </a:solidFill>
              </a:rPr>
              <a:t>Receita</a:t>
            </a:r>
            <a:br>
              <a:rPr lang="pt-BR" sz="2000" b="1" dirty="0">
                <a:solidFill>
                  <a:schemeClr val="accent5"/>
                </a:solidFill>
              </a:rPr>
            </a:br>
            <a:r>
              <a:rPr lang="pt-BR" sz="2000" b="1" dirty="0">
                <a:solidFill>
                  <a:schemeClr val="accent5"/>
                </a:solidFill>
              </a:rPr>
              <a:t>Inicial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949656D4-B694-7C91-CB50-C62D7EFB0DE8}"/>
              </a:ext>
            </a:extLst>
          </p:cNvPr>
          <p:cNvSpPr txBox="1"/>
          <p:nvPr/>
        </p:nvSpPr>
        <p:spPr>
          <a:xfrm>
            <a:off x="7764880" y="4498717"/>
            <a:ext cx="51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/>
                </a:solidFill>
              </a:rPr>
              <a:t>(-)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A2C2C357-2B43-62D3-8E6B-54E6CFF0E9F0}"/>
              </a:ext>
            </a:extLst>
          </p:cNvPr>
          <p:cNvSpPr txBox="1"/>
          <p:nvPr/>
        </p:nvSpPr>
        <p:spPr>
          <a:xfrm>
            <a:off x="8172241" y="4344829"/>
            <a:ext cx="1405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/>
                </a:solidFill>
              </a:rPr>
              <a:t>Crédito</a:t>
            </a:r>
            <a:br>
              <a:rPr lang="pt-BR" sz="2000" b="1" dirty="0">
                <a:solidFill>
                  <a:schemeClr val="accent5"/>
                </a:solidFill>
              </a:rPr>
            </a:br>
            <a:r>
              <a:rPr lang="pt-BR" sz="2000" b="1" dirty="0">
                <a:solidFill>
                  <a:schemeClr val="accent5"/>
                </a:solidFill>
              </a:rPr>
              <a:t>Presumido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3A120DC6-98AD-3F04-2840-7CB759205360}"/>
              </a:ext>
            </a:extLst>
          </p:cNvPr>
          <p:cNvSpPr txBox="1"/>
          <p:nvPr/>
        </p:nvSpPr>
        <p:spPr>
          <a:xfrm>
            <a:off x="9482129" y="4498717"/>
            <a:ext cx="51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/>
                </a:solidFill>
              </a:rPr>
              <a:t>(-)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E5FADF8F-68D6-2E4A-479D-A96A52F0E137}"/>
              </a:ext>
            </a:extLst>
          </p:cNvPr>
          <p:cNvSpPr txBox="1"/>
          <p:nvPr/>
        </p:nvSpPr>
        <p:spPr>
          <a:xfrm>
            <a:off x="9069356" y="4107573"/>
            <a:ext cx="140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b="1" dirty="0">
              <a:solidFill>
                <a:schemeClr val="accent1"/>
              </a:solidFill>
            </a:endParaRP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17352F8F-57F9-76B0-527E-CE7395FCE3E7}"/>
              </a:ext>
            </a:extLst>
          </p:cNvPr>
          <p:cNvSpPr txBox="1"/>
          <p:nvPr/>
        </p:nvSpPr>
        <p:spPr>
          <a:xfrm>
            <a:off x="9888470" y="4498717"/>
            <a:ext cx="140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>
                <a:solidFill>
                  <a:schemeClr val="accent5"/>
                </a:solidFill>
              </a:rPr>
              <a:t>Cashback</a:t>
            </a:r>
            <a:endParaRPr lang="pt-BR" sz="2000" b="1" dirty="0">
              <a:solidFill>
                <a:schemeClr val="accent5"/>
              </a:solidFill>
            </a:endParaRP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0BCF2848-2ADA-77D0-EDDB-B51C121CA15C}"/>
              </a:ext>
            </a:extLst>
          </p:cNvPr>
          <p:cNvSpPr txBox="1"/>
          <p:nvPr/>
        </p:nvSpPr>
        <p:spPr>
          <a:xfrm>
            <a:off x="1051011" y="5349282"/>
            <a:ext cx="836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/>
                </a:solidFill>
              </a:rPr>
              <a:t>220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BE1ED4E4-EB40-E4AC-1BBE-915D795BAB4C}"/>
              </a:ext>
            </a:extLst>
          </p:cNvPr>
          <p:cNvSpPr txBox="1"/>
          <p:nvPr/>
        </p:nvSpPr>
        <p:spPr>
          <a:xfrm>
            <a:off x="1889416" y="5349282"/>
            <a:ext cx="46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/>
                </a:solidFill>
              </a:rPr>
              <a:t>(-)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DBF3E9A0-F0E7-299E-F861-45CA2D8EAB5A}"/>
              </a:ext>
            </a:extLst>
          </p:cNvPr>
          <p:cNvSpPr txBox="1"/>
          <p:nvPr/>
        </p:nvSpPr>
        <p:spPr>
          <a:xfrm>
            <a:off x="2686830" y="5349282"/>
            <a:ext cx="836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/>
                </a:solidFill>
              </a:rPr>
              <a:t>50</a:t>
            </a: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EF4E70EC-8BD9-69B9-77DD-E4879B39F45B}"/>
              </a:ext>
            </a:extLst>
          </p:cNvPr>
          <p:cNvSpPr txBox="1"/>
          <p:nvPr/>
        </p:nvSpPr>
        <p:spPr>
          <a:xfrm>
            <a:off x="4973672" y="5318504"/>
            <a:ext cx="836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/>
                </a:solidFill>
              </a:rPr>
              <a:t>170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87ED07AE-2A10-2EF0-ACE7-7921478779D9}"/>
              </a:ext>
            </a:extLst>
          </p:cNvPr>
          <p:cNvSpPr txBox="1"/>
          <p:nvPr/>
        </p:nvSpPr>
        <p:spPr>
          <a:xfrm>
            <a:off x="3882923" y="5349282"/>
            <a:ext cx="51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/>
                </a:solidFill>
              </a:rPr>
              <a:t>(=)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680A6182-5EE4-2B25-2C46-031003141475}"/>
              </a:ext>
            </a:extLst>
          </p:cNvPr>
          <p:cNvSpPr txBox="1"/>
          <p:nvPr/>
        </p:nvSpPr>
        <p:spPr>
          <a:xfrm>
            <a:off x="6922607" y="5349282"/>
            <a:ext cx="836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/>
                </a:solidFill>
              </a:rPr>
              <a:t>200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8160F3B8-2989-B1A1-A504-CD9B55856933}"/>
              </a:ext>
            </a:extLst>
          </p:cNvPr>
          <p:cNvSpPr txBox="1"/>
          <p:nvPr/>
        </p:nvSpPr>
        <p:spPr>
          <a:xfrm>
            <a:off x="8489028" y="5349282"/>
            <a:ext cx="836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/>
                </a:solidFill>
              </a:rPr>
              <a:t>10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089C1BD6-7C9C-0A51-0C9C-F02D9E619ECD}"/>
              </a:ext>
            </a:extLst>
          </p:cNvPr>
          <p:cNvSpPr txBox="1"/>
          <p:nvPr/>
        </p:nvSpPr>
        <p:spPr>
          <a:xfrm>
            <a:off x="10206274" y="5349282"/>
            <a:ext cx="836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/>
                </a:solidFill>
              </a:rPr>
              <a:t>20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93673E91-AB4F-ECC1-006E-CDB47C9C3904}"/>
              </a:ext>
            </a:extLst>
          </p:cNvPr>
          <p:cNvSpPr txBox="1"/>
          <p:nvPr/>
        </p:nvSpPr>
        <p:spPr>
          <a:xfrm>
            <a:off x="6322580" y="5349282"/>
            <a:ext cx="51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/>
                </a:solidFill>
              </a:rPr>
              <a:t>(=)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F6EE48F0-68DB-EC38-8A44-308A135593AD}"/>
              </a:ext>
            </a:extLst>
          </p:cNvPr>
          <p:cNvSpPr txBox="1"/>
          <p:nvPr/>
        </p:nvSpPr>
        <p:spPr>
          <a:xfrm>
            <a:off x="7766450" y="5349282"/>
            <a:ext cx="51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/>
                </a:solidFill>
              </a:rPr>
              <a:t>(-)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59308EF3-EA6D-386E-D46C-CFCE86CE4C68}"/>
              </a:ext>
            </a:extLst>
          </p:cNvPr>
          <p:cNvSpPr txBox="1"/>
          <p:nvPr/>
        </p:nvSpPr>
        <p:spPr>
          <a:xfrm>
            <a:off x="9483698" y="5349282"/>
            <a:ext cx="51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/>
                </a:solidFill>
              </a:rPr>
              <a:t>(-)</a:t>
            </a:r>
          </a:p>
        </p:txBody>
      </p:sp>
      <p:sp>
        <p:nvSpPr>
          <p:cNvPr id="96" name="Elipse 95">
            <a:extLst>
              <a:ext uri="{FF2B5EF4-FFF2-40B4-BE49-F238E27FC236}">
                <a16:creationId xmlns:a16="http://schemas.microsoft.com/office/drawing/2014/main" id="{CF69196C-B752-28CE-4859-14E516D1B322}"/>
              </a:ext>
            </a:extLst>
          </p:cNvPr>
          <p:cNvSpPr/>
          <p:nvPr/>
        </p:nvSpPr>
        <p:spPr>
          <a:xfrm>
            <a:off x="4732359" y="5318504"/>
            <a:ext cx="1273986" cy="45799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6387A61E-0C09-6FB3-D5B1-3562C55F949D}"/>
              </a:ext>
            </a:extLst>
          </p:cNvPr>
          <p:cNvSpPr txBox="1"/>
          <p:nvPr/>
        </p:nvSpPr>
        <p:spPr>
          <a:xfrm>
            <a:off x="106836" y="3255383"/>
            <a:ext cx="944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1"/>
                </a:solidFill>
              </a:rPr>
              <a:t>Caixa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D168E0D-8EA7-45C3-8034-2EB428E5CF40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III | 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DISTRIBUIÇÃO DA RECEITA DO IBS</a:t>
            </a:r>
          </a:p>
        </p:txBody>
      </p:sp>
    </p:spTree>
    <p:extLst>
      <p:ext uri="{BB962C8B-B14F-4D97-AF65-F5344CB8AC3E}">
        <p14:creationId xmlns:p14="http://schemas.microsoft.com/office/powerpoint/2010/main" val="297143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311405D-A724-4CF3-AD2D-B393E6017F89}"/>
              </a:ext>
            </a:extLst>
          </p:cNvPr>
          <p:cNvSpPr txBox="1"/>
          <p:nvPr/>
        </p:nvSpPr>
        <p:spPr>
          <a:xfrm>
            <a:off x="304800" y="3784600"/>
            <a:ext cx="5921027" cy="2392363"/>
          </a:xfrm>
          <a:prstGeom prst="rect">
            <a:avLst/>
          </a:prstGeom>
        </p:spPr>
        <p:txBody>
          <a:bodyPr vert="horz" lIns="60960" tIns="30480" rIns="60960" bIns="30480" rtlCol="0">
            <a:noAutofit/>
          </a:bodyPr>
          <a:lstStyle/>
          <a:p>
            <a:pPr indent="-152408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667" b="1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228611" indent="-381019">
              <a:lnSpc>
                <a:spcPct val="9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endParaRPr lang="en-US" sz="2667" b="1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BDB08A5-EEBA-3499-DD87-851E4EC8A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14883" r="14882" b="-1"/>
          <a:stretch/>
        </p:blipFill>
        <p:spPr>
          <a:xfrm>
            <a:off x="0" y="7936"/>
            <a:ext cx="6743700" cy="6850067"/>
          </a:xfrm>
          <a:prstGeom prst="rect">
            <a:avLst/>
          </a:prstGeom>
        </p:spPr>
      </p:pic>
      <p:pic>
        <p:nvPicPr>
          <p:cNvPr id="8" name="Imagem 7" descr="Mão de uma pessoa&#10;&#10;Descrição gerada automaticamente com confiança média">
            <a:extLst>
              <a:ext uri="{FF2B5EF4-FFF2-40B4-BE49-F238E27FC236}">
                <a16:creationId xmlns:a16="http://schemas.microsoft.com/office/drawing/2014/main" id="{E4763930-8612-A44B-7265-B3092B8597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r="22149"/>
          <a:stretch/>
        </p:blipFill>
        <p:spPr>
          <a:xfrm>
            <a:off x="4729159" y="24732"/>
            <a:ext cx="7462841" cy="6850067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Retângulo: Cantos Arredondados 2">
            <a:extLst>
              <a:ext uri="{FF2B5EF4-FFF2-40B4-BE49-F238E27FC236}">
                <a16:creationId xmlns:a16="http://schemas.microsoft.com/office/drawing/2014/main" id="{E2250E91-5922-0B7D-0C91-50F9BD80BE74}"/>
              </a:ext>
            </a:extLst>
          </p:cNvPr>
          <p:cNvSpPr/>
          <p:nvPr/>
        </p:nvSpPr>
        <p:spPr>
          <a:xfrm>
            <a:off x="-1524000" y="3925954"/>
            <a:ext cx="8267700" cy="1767971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Comitê Gestor do IBS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42BE05B-103A-BF3C-0003-377437AC97D2}"/>
              </a:ext>
            </a:extLst>
          </p:cNvPr>
          <p:cNvSpPr/>
          <p:nvPr/>
        </p:nvSpPr>
        <p:spPr>
          <a:xfrm>
            <a:off x="0" y="3272067"/>
            <a:ext cx="1905000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Century Gothic" panose="020B0502020202020204" pitchFamily="34" charset="0"/>
              </a:rPr>
              <a:t>Título I</a:t>
            </a:r>
          </a:p>
        </p:txBody>
      </p:sp>
    </p:spTree>
    <p:extLst>
      <p:ext uri="{BB962C8B-B14F-4D97-AF65-F5344CB8AC3E}">
        <p14:creationId xmlns:p14="http://schemas.microsoft.com/office/powerpoint/2010/main" val="4215651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40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E89A8F3A-5A4B-95F1-6897-62004587E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365" y="1047378"/>
            <a:ext cx="10161270" cy="502062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C4D0035-A3F6-386B-7F88-B65CE029DC94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III | 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DISTRIBUIÇÃO DA RECEITA DO IBS</a:t>
            </a:r>
          </a:p>
        </p:txBody>
      </p:sp>
    </p:spTree>
    <p:extLst>
      <p:ext uri="{BB962C8B-B14F-4D97-AF65-F5344CB8AC3E}">
        <p14:creationId xmlns:p14="http://schemas.microsoft.com/office/powerpoint/2010/main" val="1777000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438" y="9094"/>
            <a:ext cx="12192000" cy="68593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235E811-0D91-2363-83DA-56AD9E68EAEB}"/>
              </a:ext>
            </a:extLst>
          </p:cNvPr>
          <p:cNvSpPr txBox="1"/>
          <p:nvPr/>
        </p:nvSpPr>
        <p:spPr>
          <a:xfrm>
            <a:off x="467098" y="1166036"/>
            <a:ext cx="11046029" cy="24892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buClr>
                <a:srgbClr val="183EFF"/>
              </a:buClr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A Receita Base de cada ente corresponde ao valor distribuído com base no critério de destino</a:t>
            </a:r>
          </a:p>
          <a:p>
            <a:pPr>
              <a:lnSpc>
                <a:spcPct val="115000"/>
              </a:lnSpc>
              <a:spcBef>
                <a:spcPts val="600"/>
              </a:spcBef>
              <a:buClr>
                <a:srgbClr val="183EFF"/>
              </a:buClr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A receita retida para fins da transição federativa é distribuída a cada ente conforme sua participação na receita média de referência</a:t>
            </a:r>
          </a:p>
          <a:p>
            <a:pPr marL="342900" indent="-342900">
              <a:lnSpc>
                <a:spcPct val="115000"/>
              </a:lnSpc>
              <a:spcBef>
                <a:spcPts val="300"/>
              </a:spcBef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Para cada esfera da federação, a receita média de referência corresponde a dois componentes</a:t>
            </a:r>
          </a:p>
          <a:p>
            <a:pPr marL="342900" indent="-342900">
              <a:lnSpc>
                <a:spcPct val="115000"/>
              </a:lnSpc>
              <a:spcBef>
                <a:spcPts val="300"/>
              </a:spcBef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O período usado para apuração da receita média de referência é de 2019 a 2026</a:t>
            </a:r>
          </a:p>
          <a:p>
            <a:pPr>
              <a:lnSpc>
                <a:spcPct val="115000"/>
              </a:lnSpc>
              <a:spcBef>
                <a:spcPts val="600"/>
              </a:spcBef>
              <a:buClr>
                <a:srgbClr val="183EFF"/>
              </a:buClr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A receita retida por conta do seguro-receita é distribuída para os entes federativos com maior perda relativa de participação no total da arrecadação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Lágrima 8">
            <a:extLst>
              <a:ext uri="{FF2B5EF4-FFF2-40B4-BE49-F238E27FC236}">
                <a16:creationId xmlns:a16="http://schemas.microsoft.com/office/drawing/2014/main" id="{4F00D02E-28D4-CDBD-3C2A-65CC5877A025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highlight>
                <a:srgbClr val="FFD300"/>
              </a:highlight>
              <a:latin typeface="Century Gothic" panose="020B0502020202020204" pitchFamily="34" charset="0"/>
            </a:endParaRPr>
          </a:p>
        </p:txBody>
      </p:sp>
      <p:sp>
        <p:nvSpPr>
          <p:cNvPr id="20" name="CaixaDeTexto 11">
            <a:extLst>
              <a:ext uri="{FF2B5EF4-FFF2-40B4-BE49-F238E27FC236}">
                <a16:creationId xmlns:a16="http://schemas.microsoft.com/office/drawing/2014/main" id="{94C91949-F235-F82E-E6FE-A72BEFECEAF8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41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E72C531-8A6D-39BC-B81B-D49C673EC786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III | 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DISTRIBUIÇÃO DA RECEITA DO IBS</a:t>
            </a:r>
          </a:p>
        </p:txBody>
      </p:sp>
    </p:spTree>
    <p:extLst>
      <p:ext uri="{BB962C8B-B14F-4D97-AF65-F5344CB8AC3E}">
        <p14:creationId xmlns:p14="http://schemas.microsoft.com/office/powerpoint/2010/main" val="3666371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42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7931FD21-19C5-60A7-ABD3-6BE0A396F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365" y="1088045"/>
            <a:ext cx="10161270" cy="508063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FF12D4D-FB96-CB1C-3C14-DED1C4FAB2C3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III | 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DISTRIBUIÇÃO DA RECEITA DO IBS</a:t>
            </a:r>
          </a:p>
        </p:txBody>
      </p:sp>
    </p:spTree>
    <p:extLst>
      <p:ext uri="{BB962C8B-B14F-4D97-AF65-F5344CB8AC3E}">
        <p14:creationId xmlns:p14="http://schemas.microsoft.com/office/powerpoint/2010/main" val="4646155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438" y="9094"/>
            <a:ext cx="12192000" cy="68593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235E811-0D91-2363-83DA-56AD9E68EAEB}"/>
              </a:ext>
            </a:extLst>
          </p:cNvPr>
          <p:cNvSpPr txBox="1"/>
          <p:nvPr/>
        </p:nvSpPr>
        <p:spPr>
          <a:xfrm>
            <a:off x="467098" y="1166036"/>
            <a:ext cx="11046029" cy="3020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buClr>
                <a:srgbClr val="183EFF"/>
              </a:buClr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A etapa seguinte no processo de distribuição da receita consiste em:</a:t>
            </a:r>
          </a:p>
          <a:p>
            <a:pPr marL="342900" indent="-342900">
              <a:lnSpc>
                <a:spcPct val="115000"/>
              </a:lnSpc>
              <a:spcBef>
                <a:spcPts val="300"/>
              </a:spcBef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Deduzir da receita de cada ente as reduções de receita específicas do ente (</a:t>
            </a:r>
            <a:r>
              <a:rPr lang="pt-BR" sz="1600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cashback</a:t>
            </a: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 específico e compensação dos saldos credores de ICMS)</a:t>
            </a:r>
          </a:p>
          <a:p>
            <a:pPr marL="342900" indent="-342900">
              <a:lnSpc>
                <a:spcPct val="115000"/>
              </a:lnSpc>
              <a:spcBef>
                <a:spcPts val="300"/>
              </a:spcBef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Fazer a segregação da receita e as deduções relativas ao Fundo de Combate à Pobreza (FECOP) de cada ente, à cota-parte do IBS, ao Fundeb e ao financiamento do CG-IBS</a:t>
            </a:r>
          </a:p>
          <a:p>
            <a:pPr>
              <a:lnSpc>
                <a:spcPct val="115000"/>
              </a:lnSpc>
              <a:spcBef>
                <a:spcPts val="600"/>
              </a:spcBef>
              <a:buClr>
                <a:srgbClr val="183EFF"/>
              </a:buClr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A segregação e as deduções são feitas por categoria de transferência: (a) Receita Base; (b) retenção da transição; e (c) seguro-receita</a:t>
            </a:r>
          </a:p>
          <a:p>
            <a:pPr>
              <a:lnSpc>
                <a:spcPct val="115000"/>
              </a:lnSpc>
              <a:spcBef>
                <a:spcPts val="600"/>
              </a:spcBef>
              <a:buClr>
                <a:srgbClr val="183EFF"/>
              </a:buClr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Seguindo as diretrizes da EC 132, as segregações e deduções buscam reproduzir as observadas para os tributos atuais (ICMS, ISS e cota-parte)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Lágrima 8">
            <a:extLst>
              <a:ext uri="{FF2B5EF4-FFF2-40B4-BE49-F238E27FC236}">
                <a16:creationId xmlns:a16="http://schemas.microsoft.com/office/drawing/2014/main" id="{4F00D02E-28D4-CDBD-3C2A-65CC5877A025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highlight>
                <a:srgbClr val="FFD300"/>
              </a:highlight>
              <a:latin typeface="Century Gothic" panose="020B0502020202020204" pitchFamily="34" charset="0"/>
            </a:endParaRPr>
          </a:p>
        </p:txBody>
      </p:sp>
      <p:sp>
        <p:nvSpPr>
          <p:cNvPr id="20" name="CaixaDeTexto 11">
            <a:extLst>
              <a:ext uri="{FF2B5EF4-FFF2-40B4-BE49-F238E27FC236}">
                <a16:creationId xmlns:a16="http://schemas.microsoft.com/office/drawing/2014/main" id="{94C91949-F235-F82E-E6FE-A72BEFECEAF8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43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9BAB92D-1AAD-B498-7EF8-8032FC27882B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III | 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DISTRIBUIÇÃO DA RECEITA DO IBS</a:t>
            </a:r>
          </a:p>
        </p:txBody>
      </p:sp>
    </p:spTree>
    <p:extLst>
      <p:ext uri="{BB962C8B-B14F-4D97-AF65-F5344CB8AC3E}">
        <p14:creationId xmlns:p14="http://schemas.microsoft.com/office/powerpoint/2010/main" val="2809890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44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2181EBC1-5059-0F18-276E-9F9616B1B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50" y="944154"/>
            <a:ext cx="11258550" cy="521493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042AD9F-C7B8-92D9-7DF0-804535D3228B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III | 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DISTRIBUIÇÃO DA RECEITA DO IBS</a:t>
            </a:r>
          </a:p>
        </p:txBody>
      </p:sp>
    </p:spTree>
    <p:extLst>
      <p:ext uri="{BB962C8B-B14F-4D97-AF65-F5344CB8AC3E}">
        <p14:creationId xmlns:p14="http://schemas.microsoft.com/office/powerpoint/2010/main" val="2667070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III | 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DISTRIBUIÇÃO DA RECEITA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45</a:t>
            </a:r>
            <a:endParaRPr lang="en-US" dirty="0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F33DA336-CD99-0980-D4EF-4ECFAE7210B5}"/>
              </a:ext>
            </a:extLst>
          </p:cNvPr>
          <p:cNvSpPr/>
          <p:nvPr/>
        </p:nvSpPr>
        <p:spPr>
          <a:xfrm>
            <a:off x="4901954" y="6249529"/>
            <a:ext cx="2035340" cy="613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C81167C9-998E-157F-8241-06112E731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647" y="6276187"/>
            <a:ext cx="1909954" cy="5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7B3AAC3-0C79-E771-ADAC-68307E337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10" y="1451477"/>
            <a:ext cx="11670506" cy="421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116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311405D-A724-4CF3-AD2D-B393E6017F89}"/>
              </a:ext>
            </a:extLst>
          </p:cNvPr>
          <p:cNvSpPr txBox="1"/>
          <p:nvPr/>
        </p:nvSpPr>
        <p:spPr>
          <a:xfrm>
            <a:off x="304800" y="3784600"/>
            <a:ext cx="5921027" cy="2392363"/>
          </a:xfrm>
          <a:prstGeom prst="rect">
            <a:avLst/>
          </a:prstGeom>
        </p:spPr>
        <p:txBody>
          <a:bodyPr vert="horz" lIns="60960" tIns="30480" rIns="60960" bIns="30480" rtlCol="0">
            <a:noAutofit/>
          </a:bodyPr>
          <a:lstStyle/>
          <a:p>
            <a:pPr indent="-152408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667" b="1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228611" indent="-381019">
              <a:lnSpc>
                <a:spcPct val="9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endParaRPr lang="en-US" sz="2667" b="1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BDB08A5-EEBA-3499-DD87-851E4EC8A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14883" r="14882" b="-1"/>
          <a:stretch/>
        </p:blipFill>
        <p:spPr>
          <a:xfrm>
            <a:off x="0" y="7936"/>
            <a:ext cx="6743700" cy="6850067"/>
          </a:xfrm>
          <a:prstGeom prst="rect">
            <a:avLst/>
          </a:prstGeom>
        </p:spPr>
      </p:pic>
      <p:pic>
        <p:nvPicPr>
          <p:cNvPr id="8" name="Imagem 7" descr="Mão de uma pessoa&#10;&#10;Descrição gerada automaticamente com confiança média">
            <a:extLst>
              <a:ext uri="{FF2B5EF4-FFF2-40B4-BE49-F238E27FC236}">
                <a16:creationId xmlns:a16="http://schemas.microsoft.com/office/drawing/2014/main" id="{E4763930-8612-A44B-7265-B3092B8597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r="22149"/>
          <a:stretch/>
        </p:blipFill>
        <p:spPr>
          <a:xfrm>
            <a:off x="4729159" y="24732"/>
            <a:ext cx="7462841" cy="6850067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42BE05B-103A-BF3C-0003-377437AC97D2}"/>
              </a:ext>
            </a:extLst>
          </p:cNvPr>
          <p:cNvSpPr/>
          <p:nvPr/>
        </p:nvSpPr>
        <p:spPr>
          <a:xfrm>
            <a:off x="0" y="4535971"/>
            <a:ext cx="1905000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Century Gothic" panose="020B0502020202020204" pitchFamily="34" charset="0"/>
              </a:rPr>
              <a:t>Título IV</a:t>
            </a:r>
          </a:p>
        </p:txBody>
      </p:sp>
      <p:sp>
        <p:nvSpPr>
          <p:cNvPr id="4" name="Retângulo: Cantos Arredondados 2">
            <a:extLst>
              <a:ext uri="{FF2B5EF4-FFF2-40B4-BE49-F238E27FC236}">
                <a16:creationId xmlns:a16="http://schemas.microsoft.com/office/drawing/2014/main" id="{20A5EC0E-017C-782A-A05C-A823E68D8743}"/>
              </a:ext>
            </a:extLst>
          </p:cNvPr>
          <p:cNvSpPr/>
          <p:nvPr/>
        </p:nvSpPr>
        <p:spPr>
          <a:xfrm>
            <a:off x="-816666" y="5225931"/>
            <a:ext cx="8897180" cy="12345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DISPOSIÇÕES RELATIVAS À TRANSIÇÃO DO ICMS </a:t>
            </a:r>
          </a:p>
        </p:txBody>
      </p:sp>
    </p:spTree>
    <p:extLst>
      <p:ext uri="{BB962C8B-B14F-4D97-AF65-F5344CB8AC3E}">
        <p14:creationId xmlns:p14="http://schemas.microsoft.com/office/powerpoint/2010/main" val="1896819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IV 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DISPOSIÇÕES RELATIVAS À TRANSIÇÃO DO ICMS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47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144379" y="1669456"/>
            <a:ext cx="11938130" cy="28908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Saldos credores de ICMS, existentes em 31/12/2032, apropriados como crédito e não compensados ou utilizados, serão reconhecidos pelos Estados e pelo Distrito Federal e utilizados pelos contribuintes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desde que:</a:t>
            </a:r>
          </a:p>
          <a:p>
            <a:pPr marL="800100" lvl="1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esteja regularmente apurado na escrituração fiscal do estabelecimento</a:t>
            </a:r>
          </a:p>
          <a:p>
            <a:pPr marL="800100" lvl="1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seja admitido pela legislação estadual ou distrital vigente em 31/12/2032</a:t>
            </a:r>
          </a:p>
          <a:p>
            <a:pPr marL="800100" lvl="1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decorra de operações ocorridas até a referida data</a:t>
            </a:r>
            <a:endParaRPr lang="pt-PT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342900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Atualização monetária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: a partir de 1º de fevereiro de 2033, pelo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IPCA</a:t>
            </a:r>
          </a:p>
          <a:p>
            <a:pPr marL="342900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5458633-F610-D662-FA55-9780413D190D}"/>
              </a:ext>
            </a:extLst>
          </p:cNvPr>
          <p:cNvSpPr/>
          <p:nvPr/>
        </p:nvSpPr>
        <p:spPr>
          <a:xfrm>
            <a:off x="322643" y="1126370"/>
            <a:ext cx="3250735" cy="43898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Saldos Credores de ICMS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851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IV 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DISPOSIÇÕES RELATIVAS À TRANSIÇÃO DO ICMS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48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322643" y="1585232"/>
            <a:ext cx="11759866" cy="43461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Para efeito de homologação dos saldos credores:</a:t>
            </a: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interessado deverá protocolar o pedido no prazo máximo de 5 (cinco) anos, contados a partir do dia 1° de janeiro de 2033;</a:t>
            </a:r>
            <a:endParaRPr lang="pt-BR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Estado ou Distrito Federal deverá se pronunciar no prazo máximo de 24 meses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contados da data do protocolo (havendo fiscalização, este prazo poderá ser prorrogado por igual período)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Em relação aos créditos decorrentes da entrada de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mercadorias destinadas ao ativo pe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rmanente:</a:t>
            </a: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pedido previsto deverá ser protocolado no mesmo período de apuração em que tiver início o aproveitamento do crédito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relativamente ao bem cuja entrada no estabelecimento ocorra a partir de janeiro de 2029</a:t>
            </a: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Estado ou Distrito Federal deverá se pronunciar no </a:t>
            </a: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prazo máximo de 60 dias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contados da data do protocolo</a:t>
            </a:r>
            <a:endParaRPr lang="pt-BR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5458633-F610-D662-FA55-9780413D190D}"/>
              </a:ext>
            </a:extLst>
          </p:cNvPr>
          <p:cNvSpPr/>
          <p:nvPr/>
        </p:nvSpPr>
        <p:spPr>
          <a:xfrm>
            <a:off x="322643" y="933863"/>
            <a:ext cx="3250735" cy="43898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Pedido de Homologação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582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IV 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DISPOSIÇÕES RELATIVAS À TRANSIÇÃO DO ICMS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49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322643" y="1585232"/>
            <a:ext cx="11759866" cy="7008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Na ausência de resposta ao pedido de homologação nos mencionados prazos, os </a:t>
            </a:r>
            <a:r>
              <a:rPr lang="pt-PT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respectivos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saldos credores serão considerados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tacitamente homologados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5458633-F610-D662-FA55-9780413D190D}"/>
              </a:ext>
            </a:extLst>
          </p:cNvPr>
          <p:cNvSpPr/>
          <p:nvPr/>
        </p:nvSpPr>
        <p:spPr>
          <a:xfrm>
            <a:off x="322643" y="933863"/>
            <a:ext cx="3250735" cy="43898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Pedido de Homologação</a:t>
            </a:r>
            <a:endParaRPr lang="en-US" dirty="0"/>
          </a:p>
        </p:txBody>
      </p:sp>
      <p:sp>
        <p:nvSpPr>
          <p:cNvPr id="8" name="Retângulo: Cantos Arredondados 2">
            <a:extLst>
              <a:ext uri="{FF2B5EF4-FFF2-40B4-BE49-F238E27FC236}">
                <a16:creationId xmlns:a16="http://schemas.microsoft.com/office/drawing/2014/main" id="{3AFA009B-7674-0EA2-956A-D4AC5D64EF66}"/>
              </a:ext>
            </a:extLst>
          </p:cNvPr>
          <p:cNvSpPr/>
          <p:nvPr/>
        </p:nvSpPr>
        <p:spPr>
          <a:xfrm>
            <a:off x="282535" y="2578174"/>
            <a:ext cx="3435223" cy="43898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Possibilidades de Utilização </a:t>
            </a:r>
            <a:endParaRPr lang="en-US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79CC6A0-3DCF-A31D-E3B5-01A40319513A}"/>
              </a:ext>
            </a:extLst>
          </p:cNvPr>
          <p:cNvSpPr txBox="1"/>
          <p:nvPr/>
        </p:nvSpPr>
        <p:spPr>
          <a:xfrm>
            <a:off x="322643" y="3164302"/>
            <a:ext cx="11600651" cy="2102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Havendo concordância entre o Estado ou Distrito Federal e o sujeito passivo, o saldo credor homologado poderá ser utilizado para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compensação com crédito tributário relativo ao ICMS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</a:t>
            </a:r>
          </a:p>
          <a:p>
            <a:pPr marL="342900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Compensação com o IBS devido 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pelo contribuinte:</a:t>
            </a:r>
          </a:p>
          <a:p>
            <a:pPr marL="800100" lvl="1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bem do </a:t>
            </a: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ativo permanente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: </a:t>
            </a: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pelo prazo remanescente 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em relação ao previsto no § 5° do </a:t>
            </a:r>
            <a:r>
              <a:rPr lang="pt-PT" sz="1600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art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. 20 da Lei Complementar n</a:t>
            </a:r>
            <a:r>
              <a:rPr lang="pt-PT" sz="1600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°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87, de 1996;</a:t>
            </a:r>
            <a:endParaRPr lang="pt-BR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800100" lvl="1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demais créditos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: em </a:t>
            </a: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240 parcelas 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mensais, iguais e sucessivas</a:t>
            </a: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</a:t>
            </a: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13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1716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322644" y="1126370"/>
            <a:ext cx="2913852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DISPOSIÇÕES GERAIS 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COMITÊ GESTOR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5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322643" y="1660143"/>
            <a:ext cx="11759866" cy="32386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Natureza jurídica:</a:t>
            </a:r>
          </a:p>
          <a:p>
            <a:pPr marL="800100" lvl="1" indent="-342900" algn="just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Calibri" panose="020B0604020202020204" pitchFamily="34" charset="0"/>
              <a:buChar char="‐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entidade pública sob regime especial</a:t>
            </a:r>
          </a:p>
          <a:p>
            <a:pPr marL="800100" lvl="1" indent="-342900" algn="just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Calibri" panose="020B0604020202020204" pitchFamily="34" charset="0"/>
              <a:buChar char="‐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dotada</a:t>
            </a:r>
            <a:r>
              <a:rPr lang="pt-BR" sz="16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de independência técnica, administrativa, orçamentária e financeira, relativamente à 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competência compartilhada para administrar o IBS</a:t>
            </a:r>
            <a:endParaRPr lang="pt-BR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Times New Roman"/>
            </a:endParaRPr>
          </a:p>
          <a:p>
            <a:pPr marL="342900" indent="-342900" algn="just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Objetivo: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 cabe ao CG-IBS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definir as diretrizes e exercer a coordenação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da atuação, de forma integrada, das administrações tributárias e das procuradorias dos Estados, do Distrito Federal e dos Municípios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, observadas as respectivas atribuições </a:t>
            </a:r>
          </a:p>
          <a:p>
            <a:pPr marL="342900" indent="-342900" algn="just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Forma de atuação: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 ausência de vinculação, tutela ou subordinação hierárquica a qualquer órgão da administração pública </a:t>
            </a:r>
          </a:p>
        </p:txBody>
      </p:sp>
    </p:spTree>
    <p:extLst>
      <p:ext uri="{BB962C8B-B14F-4D97-AF65-F5344CB8AC3E}">
        <p14:creationId xmlns:p14="http://schemas.microsoft.com/office/powerpoint/2010/main" val="21997439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IV 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DISPOSIÇÕES RELATIVAS À TRANSIÇÃO DO ICMS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50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tângulo: Cantos Arredondados 2">
            <a:extLst>
              <a:ext uri="{FF2B5EF4-FFF2-40B4-BE49-F238E27FC236}">
                <a16:creationId xmlns:a16="http://schemas.microsoft.com/office/drawing/2014/main" id="{3AFA009B-7674-0EA2-956A-D4AC5D64EF66}"/>
              </a:ext>
            </a:extLst>
          </p:cNvPr>
          <p:cNvSpPr/>
          <p:nvPr/>
        </p:nvSpPr>
        <p:spPr>
          <a:xfrm>
            <a:off x="282535" y="1026095"/>
            <a:ext cx="3435223" cy="43898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Possibilidades de Utilização </a:t>
            </a:r>
            <a:endParaRPr lang="en-US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79CC6A0-3DCF-A31D-E3B5-01A40319513A}"/>
              </a:ext>
            </a:extLst>
          </p:cNvPr>
          <p:cNvSpPr txBox="1"/>
          <p:nvPr/>
        </p:nvSpPr>
        <p:spPr>
          <a:xfrm>
            <a:off x="120316" y="1625322"/>
            <a:ext cx="11863137" cy="4348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Transferência a terceiros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que o utilizará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exclusivamente para compensação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:</a:t>
            </a: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800100" lvl="1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no âmbito do </a:t>
            </a:r>
            <a:r>
              <a:rPr lang="pt-PT" sz="1600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respectivo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Estado ou DF, </a:t>
            </a: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com créditos tributários relativos ao 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ICMS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definitivamente constituídos ou não, </a:t>
            </a:r>
            <a:endParaRPr lang="pt-BR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800100" lvl="1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no âmbito do Comitê Gestor, </a:t>
            </a: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com o IBS devido </a:t>
            </a:r>
            <a:endParaRPr lang="pt-PT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355600" lvl="1" indent="-3556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Em se tratando de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saldo credor homologado tacitamente, a transferência poderá ser efetuada somente a partir de 1º de janeiro de 2038</a:t>
            </a:r>
          </a:p>
          <a:p>
            <a:pPr marL="342900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Na impossibilidade de compensação e alternativamente às demais hipóteses de utilização,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titular do direito ao saldo credor homologado poderá ser ressarcido, em espécie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pelo CG-IBS, em 240 parcelas mensais, iguais e sucessivas, ou, em relação às compensações em curso, pelo prazo remanescente.</a:t>
            </a:r>
          </a:p>
          <a:p>
            <a:pPr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</a:t>
            </a:r>
            <a:endParaRPr lang="pt-PT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</a:pPr>
            <a:endParaRPr lang="pt-PT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51843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IV 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DISPOSIÇÕES RELATIVAS À TRANSIÇÃO DO ICMS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51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tângulo: Cantos Arredondados 2">
            <a:extLst>
              <a:ext uri="{FF2B5EF4-FFF2-40B4-BE49-F238E27FC236}">
                <a16:creationId xmlns:a16="http://schemas.microsoft.com/office/drawing/2014/main" id="{3AFA009B-7674-0EA2-956A-D4AC5D64EF66}"/>
              </a:ext>
            </a:extLst>
          </p:cNvPr>
          <p:cNvSpPr/>
          <p:nvPr/>
        </p:nvSpPr>
        <p:spPr>
          <a:xfrm>
            <a:off x="282535" y="1026095"/>
            <a:ext cx="3928518" cy="43898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Mercadorias já tributadas por ST </a:t>
            </a:r>
            <a:endParaRPr lang="en-US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79CC6A0-3DCF-A31D-E3B5-01A40319513A}"/>
              </a:ext>
            </a:extLst>
          </p:cNvPr>
          <p:cNvSpPr txBox="1"/>
          <p:nvPr/>
        </p:nvSpPr>
        <p:spPr>
          <a:xfrm>
            <a:off x="120316" y="1625322"/>
            <a:ext cx="11863137" cy="3097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contribuinte que possuir em estoque, ao final do dia 31/12/2032, mercadoria sujeita ao regime de substituição tributária, relativamente ao ICMS, poderá creditar-se do valor do imposto retido</a:t>
            </a:r>
          </a:p>
          <a:p>
            <a:pPr marL="342900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Para tanto, deverá:</a:t>
            </a:r>
          </a:p>
          <a:p>
            <a:pPr marL="800100" lvl="1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inventariar as mercadorias existentes em estoque ao final do dia 31/12/2032</a:t>
            </a: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em cada um dos seus estabelecimentos </a:t>
            </a:r>
          </a:p>
          <a:p>
            <a:pPr marL="800100" lvl="1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Apurar o valor do ICMS incidente, por substituição tributária, sobre o estoque inventariado </a:t>
            </a: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(com base na média das entradas dos últimos 3 meses)</a:t>
            </a:r>
          </a:p>
          <a:p>
            <a:pPr marL="800100" lvl="1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encaminhar o inventário e o demonstrativo da apuração </a:t>
            </a: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acima ao Estado ou DF em que esteja situado o respectivo estabelecimento e ao CG-IBS</a:t>
            </a:r>
            <a:endParaRPr lang="pt-PT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91396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IV 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DISPOSIÇÕES RELATIVAS À TRANSIÇÃO DO ICMS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52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tângulo: Cantos Arredondados 2">
            <a:extLst>
              <a:ext uri="{FF2B5EF4-FFF2-40B4-BE49-F238E27FC236}">
                <a16:creationId xmlns:a16="http://schemas.microsoft.com/office/drawing/2014/main" id="{3AFA009B-7674-0EA2-956A-D4AC5D64EF66}"/>
              </a:ext>
            </a:extLst>
          </p:cNvPr>
          <p:cNvSpPr/>
          <p:nvPr/>
        </p:nvSpPr>
        <p:spPr>
          <a:xfrm>
            <a:off x="282535" y="1026095"/>
            <a:ext cx="3928518" cy="43898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Mercadorias já tributadas por ST </a:t>
            </a:r>
            <a:endParaRPr lang="en-US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79CC6A0-3DCF-A31D-E3B5-01A40319513A}"/>
              </a:ext>
            </a:extLst>
          </p:cNvPr>
          <p:cNvSpPr txBox="1"/>
          <p:nvPr/>
        </p:nvSpPr>
        <p:spPr>
          <a:xfrm>
            <a:off x="120316" y="1625322"/>
            <a:ext cx="11863137" cy="345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Estado e o DF informarão ao CG-IBS, em até 60 dias contados do recebimento do demonstrativo, o valor que será utilizado para compensação em 12 parcelas mensais, iguais e sucessivas com o montante de IBS devido pelo contribuinte nos meses subsequentes</a:t>
            </a:r>
          </a:p>
          <a:p>
            <a:pPr marL="342900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caso não seja prestada a informação no prazo assinalado, o CG-IBS utilizará o valor constante no demonstrativo, para efeito da referida compensação</a:t>
            </a:r>
          </a:p>
          <a:p>
            <a:pPr marL="342900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 compensação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não se aplica ao contribuinte optante pelo regime do Simples Nacional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que deverá:</a:t>
            </a:r>
          </a:p>
          <a:p>
            <a:pPr marL="800100" lvl="1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inventariar as mercadorias existentes em estoque ao final do dia 31/12/2032</a:t>
            </a:r>
          </a:p>
          <a:p>
            <a:pPr marL="800100" lvl="1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encaminhar o inventário ao Estado ou DF e 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solicitar a repetição de indébito, </a:t>
            </a: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nos termos da legislação de cada ente</a:t>
            </a:r>
          </a:p>
        </p:txBody>
      </p:sp>
    </p:spTree>
    <p:extLst>
      <p:ext uri="{BB962C8B-B14F-4D97-AF65-F5344CB8AC3E}">
        <p14:creationId xmlns:p14="http://schemas.microsoft.com/office/powerpoint/2010/main" val="32925369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úblico-alvo: o que é, como definir em 5 etapas? - Publi">
            <a:extLst>
              <a:ext uri="{FF2B5EF4-FFF2-40B4-BE49-F238E27FC236}">
                <a16:creationId xmlns:a16="http://schemas.microsoft.com/office/drawing/2014/main" id="{A591B90D-5C21-C4AF-4B8A-27C63190C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10603" b="10524"/>
          <a:stretch/>
        </p:blipFill>
        <p:spPr bwMode="auto">
          <a:xfrm>
            <a:off x="-37816" y="-39713"/>
            <a:ext cx="12229813" cy="691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AEB0744-874C-69A4-5529-41BC758F0CE9}"/>
              </a:ext>
            </a:extLst>
          </p:cNvPr>
          <p:cNvSpPr/>
          <p:nvPr/>
        </p:nvSpPr>
        <p:spPr>
          <a:xfrm>
            <a:off x="-46607" y="-39713"/>
            <a:ext cx="12238404" cy="6910413"/>
          </a:xfrm>
          <a:prstGeom prst="rect">
            <a:avLst/>
          </a:prstGeom>
          <a:solidFill>
            <a:srgbClr val="BFBFB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E2CCE83F-709B-B97C-E82B-1B20E78B235D}"/>
              </a:ext>
            </a:extLst>
          </p:cNvPr>
          <p:cNvSpPr/>
          <p:nvPr/>
        </p:nvSpPr>
        <p:spPr>
          <a:xfrm>
            <a:off x="-1104161" y="3901352"/>
            <a:ext cx="8582989" cy="134773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25FCE9-FF2D-A30C-DB90-D7CD66F63F81}"/>
              </a:ext>
            </a:extLst>
          </p:cNvPr>
          <p:cNvSpPr txBox="1"/>
          <p:nvPr/>
        </p:nvSpPr>
        <p:spPr>
          <a:xfrm>
            <a:off x="211599" y="4036612"/>
            <a:ext cx="7969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ITCMD - Imposto sobre Transmissão </a:t>
            </a:r>
            <a:r>
              <a:rPr lang="pt-BR" sz="3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Causa Mortis</a:t>
            </a:r>
            <a:r>
              <a:rPr lang="pt-BR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e Doação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691133A-EB14-7981-4666-CD3C0154E74A}"/>
              </a:ext>
            </a:extLst>
          </p:cNvPr>
          <p:cNvSpPr/>
          <p:nvPr/>
        </p:nvSpPr>
        <p:spPr>
          <a:xfrm>
            <a:off x="-37816" y="3292470"/>
            <a:ext cx="2412716" cy="608882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AFBA055-7B1E-A5CC-2E96-8A62CFB5FA59}"/>
              </a:ext>
            </a:extLst>
          </p:cNvPr>
          <p:cNvSpPr txBox="1"/>
          <p:nvPr/>
        </p:nvSpPr>
        <p:spPr>
          <a:xfrm>
            <a:off x="-55398" y="3368675"/>
            <a:ext cx="243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entury Gothic"/>
              </a:rPr>
              <a:t>Livro II</a:t>
            </a:r>
          </a:p>
        </p:txBody>
      </p:sp>
    </p:spTree>
    <p:extLst>
      <p:ext uri="{BB962C8B-B14F-4D97-AF65-F5344CB8AC3E}">
        <p14:creationId xmlns:p14="http://schemas.microsoft.com/office/powerpoint/2010/main" val="18502222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11284"/>
            <a:ext cx="12192000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ITCMD </a:t>
            </a: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| 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CONTEXTO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54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aixaDeTexto 2">
            <a:extLst>
              <a:ext uri="{FF2B5EF4-FFF2-40B4-BE49-F238E27FC236}">
                <a16:creationId xmlns:a16="http://schemas.microsoft.com/office/drawing/2014/main" id="{20930213-1E8D-CFC5-6DA9-316230DB3067}"/>
              </a:ext>
            </a:extLst>
          </p:cNvPr>
          <p:cNvSpPr txBox="1"/>
          <p:nvPr/>
        </p:nvSpPr>
        <p:spPr>
          <a:xfrm>
            <a:off x="322643" y="1249487"/>
            <a:ext cx="11759866" cy="35464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 Emenda Constitucional (EC) nº 132 contém previsões relativas ao Imposto sobre Transmissão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Causa Mortis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e Doação de Quaisquer Bens e Direitos – ITCMD, de competência dos Estados e do Distrito Federal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PLP regulamenta essas previsões constitucionais e consolida, em âmbito nacional, as principais regras de tributação do ITCMD aplicadas pelos diferentes Estados e DF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Cada Estado e o DF seguem com sua autonomia para fixar as alíquotas aplicáveis e outros temas específicos relativos à cobrança do imposto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PLP detalha qual Estado ou DF pode cobrar o imposto no caso de transmissões envolvendo o exterior, obedecendo a EC 132</a:t>
            </a:r>
          </a:p>
        </p:txBody>
      </p:sp>
    </p:spTree>
    <p:extLst>
      <p:ext uri="{BB962C8B-B14F-4D97-AF65-F5344CB8AC3E}">
        <p14:creationId xmlns:p14="http://schemas.microsoft.com/office/powerpoint/2010/main" val="9222930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11284"/>
            <a:ext cx="12192000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 </a:t>
            </a: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| 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DISPOSIÇÕES GERAIS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55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DF8D8AD-1BD9-3B25-26E2-424E8A42CBBC}"/>
              </a:ext>
            </a:extLst>
          </p:cNvPr>
          <p:cNvSpPr/>
          <p:nvPr/>
        </p:nvSpPr>
        <p:spPr>
          <a:xfrm>
            <a:off x="322643" y="1126370"/>
            <a:ext cx="3250735" cy="438988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Fato gerador</a:t>
            </a:r>
            <a:endParaRPr lang="en-US" dirty="0"/>
          </a:p>
        </p:txBody>
      </p:sp>
      <p:sp>
        <p:nvSpPr>
          <p:cNvPr id="9" name="CaixaDeTexto 2">
            <a:extLst>
              <a:ext uri="{FF2B5EF4-FFF2-40B4-BE49-F238E27FC236}">
                <a16:creationId xmlns:a16="http://schemas.microsoft.com/office/drawing/2014/main" id="{20930213-1E8D-CFC5-6DA9-316230DB3067}"/>
              </a:ext>
            </a:extLst>
          </p:cNvPr>
          <p:cNvSpPr txBox="1"/>
          <p:nvPr/>
        </p:nvSpPr>
        <p:spPr>
          <a:xfrm>
            <a:off x="322643" y="1669036"/>
            <a:ext cx="11759866" cy="38860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ITCMD incide sobre:</a:t>
            </a: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Transmissão </a:t>
            </a: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causa mortis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(em razão da ocorrência do óbito do titular de bens e direitos)</a:t>
            </a: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Doação em vida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objeto da transmissão pode ser qualquer bem ou direito ao qual se possa atribuir </a:t>
            </a: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valor econômico</a:t>
            </a: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 doação é a transmissão, por liberalidade, de uma pessoa a outra, com ou sem encargos, incluindo algumas hipóteses específicas, como excesso de meação ou quinhão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Dispositivo </a:t>
            </a:r>
            <a:r>
              <a:rPr lang="pt-BR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anti-abuso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também considera como doação, para fins do ITCMD, outras formas de transmissão gratuita entre familiares próximos e outras pessoas vinculadas, </a:t>
            </a: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como movimentações 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societárias sem justificativa negocial passível de comprovação</a:t>
            </a:r>
          </a:p>
        </p:txBody>
      </p:sp>
    </p:spTree>
    <p:extLst>
      <p:ext uri="{BB962C8B-B14F-4D97-AF65-F5344CB8AC3E}">
        <p14:creationId xmlns:p14="http://schemas.microsoft.com/office/powerpoint/2010/main" val="40909658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526"/>
            <a:ext cx="12192000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 </a:t>
            </a: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| 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DISPOSIÇÕES GERAIS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56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DF8D8AD-1BD9-3B25-26E2-424E8A42CBBC}"/>
              </a:ext>
            </a:extLst>
          </p:cNvPr>
          <p:cNvSpPr/>
          <p:nvPr/>
        </p:nvSpPr>
        <p:spPr>
          <a:xfrm>
            <a:off x="322643" y="1126370"/>
            <a:ext cx="4313903" cy="438988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Imunidade e não-incidência</a:t>
            </a:r>
            <a:endParaRPr lang="en-US" dirty="0"/>
          </a:p>
        </p:txBody>
      </p:sp>
      <p:sp>
        <p:nvSpPr>
          <p:cNvPr id="9" name="CaixaDeTexto 2">
            <a:extLst>
              <a:ext uri="{FF2B5EF4-FFF2-40B4-BE49-F238E27FC236}">
                <a16:creationId xmlns:a16="http://schemas.microsoft.com/office/drawing/2014/main" id="{20930213-1E8D-CFC5-6DA9-316230DB3067}"/>
              </a:ext>
            </a:extLst>
          </p:cNvPr>
          <p:cNvSpPr txBox="1"/>
          <p:nvPr/>
        </p:nvSpPr>
        <p:spPr>
          <a:xfrm>
            <a:off x="322643" y="1669036"/>
            <a:ext cx="11480886" cy="377263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ITCMD </a:t>
            </a:r>
            <a:r>
              <a:rPr lang="pt-PT" b="1" u="sng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não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incide sobre transmissões causa mortis e doações para:</a:t>
            </a:r>
          </a:p>
          <a:p>
            <a:pPr marL="806450" lvl="2" indent="-354013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Poder Público</a:t>
            </a:r>
          </a:p>
          <a:p>
            <a:pPr marL="806450" lvl="2" indent="-354013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Entidades religiosas e templos de qualquer culto, incluindo suas organizações assistenciais e beneficentes</a:t>
            </a:r>
          </a:p>
          <a:p>
            <a:pPr marL="806450" lvl="2" indent="-354013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Partidos políticos</a:t>
            </a:r>
          </a:p>
          <a:p>
            <a:pPr marL="806450" lvl="2" indent="-354013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Entidades sindicais</a:t>
            </a:r>
          </a:p>
          <a:p>
            <a:pPr marL="806450" lvl="2" indent="-354013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Organizações da sociedade civil (OSC) sem fins lucrativos com finalidade pública e social (novidade da EC 132)</a:t>
            </a:r>
          </a:p>
          <a:p>
            <a:pPr marL="1257300" lvl="2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endParaRPr lang="pt-PT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39531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11284"/>
            <a:ext cx="12192000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 </a:t>
            </a: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| 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DISPOSIÇÕES GERAIS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57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DF8D8AD-1BD9-3B25-26E2-424E8A42CBBC}"/>
              </a:ext>
            </a:extLst>
          </p:cNvPr>
          <p:cNvSpPr/>
          <p:nvPr/>
        </p:nvSpPr>
        <p:spPr>
          <a:xfrm>
            <a:off x="322643" y="1126370"/>
            <a:ext cx="4313903" cy="438988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Imunidade e não-incidência</a:t>
            </a:r>
            <a:endParaRPr lang="en-US" dirty="0"/>
          </a:p>
        </p:txBody>
      </p:sp>
      <p:sp>
        <p:nvSpPr>
          <p:cNvPr id="9" name="CaixaDeTexto 2">
            <a:extLst>
              <a:ext uri="{FF2B5EF4-FFF2-40B4-BE49-F238E27FC236}">
                <a16:creationId xmlns:a16="http://schemas.microsoft.com/office/drawing/2014/main" id="{20930213-1E8D-CFC5-6DA9-316230DB3067}"/>
              </a:ext>
            </a:extLst>
          </p:cNvPr>
          <p:cNvSpPr txBox="1"/>
          <p:nvPr/>
        </p:nvSpPr>
        <p:spPr>
          <a:xfrm>
            <a:off x="322643" y="1669036"/>
            <a:ext cx="11197139" cy="42430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PLP regulamenta a nova imunidade para OSC’s da seguinte forma:</a:t>
            </a: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São contempladas as OSC’s organizadas como pessoas jurídicas sem fins lucrativos com finalidade pública e social, que compreende direitos fundamentais e políticas sociais e ambientais previstas na Constituição Federal</a:t>
            </a: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Doações devem estar relacionadas com as finalidades essenciais das OSC’s</a:t>
            </a: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Imunidade também abrange as doações feitas pelas OSC’s na consecução das suas finalidades essenciais</a:t>
            </a: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Aplicam-se para as OSC’s as condições do art. 14 do Código Tributário Nacional, que também se aplicam à imunidade do IBS e da CBS e dos demais impostos (objeto do PLP 68)</a:t>
            </a: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Auto-declaratório pelas OSC’s para as Secretarias de Fazenda dos Estados e do DF, que poderão fiscalizar posteriormente. Não depende de certificação prévia.</a:t>
            </a:r>
          </a:p>
        </p:txBody>
      </p:sp>
    </p:spTree>
    <p:extLst>
      <p:ext uri="{BB962C8B-B14F-4D97-AF65-F5344CB8AC3E}">
        <p14:creationId xmlns:p14="http://schemas.microsoft.com/office/powerpoint/2010/main" val="24158390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0232"/>
            <a:ext cx="12192000" cy="686823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 </a:t>
            </a: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| 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DISPOSIÇÕES GERAIS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58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AAED5CC-67F9-BC30-2264-BA92998F21A5}"/>
              </a:ext>
            </a:extLst>
          </p:cNvPr>
          <p:cNvSpPr/>
          <p:nvPr/>
        </p:nvSpPr>
        <p:spPr>
          <a:xfrm>
            <a:off x="322642" y="1126370"/>
            <a:ext cx="5647851" cy="438988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Do momento de ocorrência do fato gerador</a:t>
            </a:r>
            <a:endParaRPr lang="en-US" dirty="0"/>
          </a:p>
        </p:txBody>
      </p:sp>
      <p:sp>
        <p:nvSpPr>
          <p:cNvPr id="11" name="CaixaDeTexto 2">
            <a:extLst>
              <a:ext uri="{FF2B5EF4-FFF2-40B4-BE49-F238E27FC236}">
                <a16:creationId xmlns:a16="http://schemas.microsoft.com/office/drawing/2014/main" id="{F45EA202-3C28-9A77-C087-60EE85C63CEB}"/>
              </a:ext>
            </a:extLst>
          </p:cNvPr>
          <p:cNvSpPr txBox="1"/>
          <p:nvPr/>
        </p:nvSpPr>
        <p:spPr>
          <a:xfrm>
            <a:off x="322643" y="1669036"/>
            <a:ext cx="11110345" cy="29093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Na transmissão causa mortis, o fato </a:t>
            </a:r>
            <a:r>
              <a:rPr lang="pt-PT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gerador ocorre 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na data </a:t>
            </a:r>
            <a:r>
              <a:rPr lang="pt-PT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do falecimento</a:t>
            </a:r>
            <a:endParaRPr lang="pt-PT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Na doação, estão previstos momentos específicos de ocorrência do fato gerador, conforme a natureza da operação (p.ex. assinatura do contrato de doação, registro de ato societário na Junta Comercial, homologação de partilha etc.)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Regras específicas para cálculo do prazo de decadência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Introdução de regras para o </a:t>
            </a:r>
            <a:r>
              <a:rPr lang="pt-PT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trust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no exterior, alinhadas com a Lei de Offshores - Lei 14.754, de 2023</a:t>
            </a:r>
          </a:p>
        </p:txBody>
      </p:sp>
    </p:spTree>
    <p:extLst>
      <p:ext uri="{BB962C8B-B14F-4D97-AF65-F5344CB8AC3E}">
        <p14:creationId xmlns:p14="http://schemas.microsoft.com/office/powerpoint/2010/main" val="17094860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526"/>
            <a:ext cx="12192000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 </a:t>
            </a: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| 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DISPOSIÇÕES GERAIS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59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AAED5CC-67F9-BC30-2264-BA92998F21A5}"/>
              </a:ext>
            </a:extLst>
          </p:cNvPr>
          <p:cNvSpPr/>
          <p:nvPr/>
        </p:nvSpPr>
        <p:spPr>
          <a:xfrm>
            <a:off x="322643" y="1126370"/>
            <a:ext cx="3141319" cy="438988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Base de cálculo</a:t>
            </a:r>
            <a:endParaRPr lang="en-US" dirty="0"/>
          </a:p>
        </p:txBody>
      </p:sp>
      <p:sp>
        <p:nvSpPr>
          <p:cNvPr id="11" name="CaixaDeTexto 2">
            <a:extLst>
              <a:ext uri="{FF2B5EF4-FFF2-40B4-BE49-F238E27FC236}">
                <a16:creationId xmlns:a16="http://schemas.microsoft.com/office/drawing/2014/main" id="{F45EA202-3C28-9A77-C087-60EE85C63CEB}"/>
              </a:ext>
            </a:extLst>
          </p:cNvPr>
          <p:cNvSpPr txBox="1"/>
          <p:nvPr/>
        </p:nvSpPr>
        <p:spPr>
          <a:xfrm>
            <a:off x="322643" y="1669036"/>
            <a:ext cx="11759866" cy="29303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 base de cálculo é o valor de mercado dos bens ou direitos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valor de bens imóveis pode estar baseado em planta de valores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No 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caso de participações societárias em empresas:</a:t>
            </a: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quando as ações forem negociadas em bolsa, é a cotação em bolsa das ações;</a:t>
            </a: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nos demais casos, o valor de mercado deve calculado por método hábil e idôneo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As dívidas do falecido devem ser excluídas da base de cálculo</a:t>
            </a:r>
          </a:p>
        </p:txBody>
      </p:sp>
    </p:spTree>
    <p:extLst>
      <p:ext uri="{BB962C8B-B14F-4D97-AF65-F5344CB8AC3E}">
        <p14:creationId xmlns:p14="http://schemas.microsoft.com/office/powerpoint/2010/main" val="194752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322643" y="1126370"/>
            <a:ext cx="2240083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COMPETÊNCIAS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COMITÊ GESTOR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6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322643" y="1660143"/>
            <a:ext cx="11759866" cy="363413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caput e o § 1º do art. 2º arrolam as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competências administrativas 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relativas ao IBS,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 serem desempenhadas pelos Estados, pelo Distrito Federal e pelos Municípios, por meio do Comitê Gestor </a:t>
            </a:r>
          </a:p>
          <a:p>
            <a:pPr marL="342900" indent="-342900" algn="just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As competências exclusivas das carreiras da administração tributária e das procuradorias dos Estados, do Distrito Federal e dos Municípios serão exercidas, no CG-IBS e na representação deste, por servidores das respectivas carreiras </a:t>
            </a:r>
          </a:p>
          <a:p>
            <a:pPr marL="342900" indent="-342900" algn="just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Controle centralizado das inscrições em dívida ativa, mediante sistema único</a:t>
            </a:r>
          </a:p>
          <a:p>
            <a:pPr marL="342900" indent="-342900" algn="just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Cobrança administrativa: até 180 dias</a:t>
            </a:r>
          </a:p>
          <a:p>
            <a:pPr marL="342900" indent="-342900" algn="just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Ônus decorrentes da cessão de servidores: assumidos pelo próprio CG-IBS </a:t>
            </a:r>
          </a:p>
          <a:p>
            <a:pPr marL="342900" indent="-342900" algn="just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Possibilidade de delegação ou de compartilhamento, entre os entes, das atividades de fiscalização, cobrança e inscrição em dívida ativa </a:t>
            </a:r>
          </a:p>
        </p:txBody>
      </p:sp>
    </p:spTree>
    <p:extLst>
      <p:ext uri="{BB962C8B-B14F-4D97-AF65-F5344CB8AC3E}">
        <p14:creationId xmlns:p14="http://schemas.microsoft.com/office/powerpoint/2010/main" val="19957411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526"/>
            <a:ext cx="12192000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 </a:t>
            </a: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| 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DISPOSIÇÕES GERAIS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60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AAED5CC-67F9-BC30-2264-BA92998F21A5}"/>
              </a:ext>
            </a:extLst>
          </p:cNvPr>
          <p:cNvSpPr/>
          <p:nvPr/>
        </p:nvSpPr>
        <p:spPr>
          <a:xfrm>
            <a:off x="322643" y="1126370"/>
            <a:ext cx="2979955" cy="438988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Alíquotas</a:t>
            </a:r>
            <a:endParaRPr lang="en-US" dirty="0"/>
          </a:p>
        </p:txBody>
      </p:sp>
      <p:sp>
        <p:nvSpPr>
          <p:cNvPr id="11" name="CaixaDeTexto 2">
            <a:extLst>
              <a:ext uri="{FF2B5EF4-FFF2-40B4-BE49-F238E27FC236}">
                <a16:creationId xmlns:a16="http://schemas.microsoft.com/office/drawing/2014/main" id="{F45EA202-3C28-9A77-C087-60EE85C63CEB}"/>
              </a:ext>
            </a:extLst>
          </p:cNvPr>
          <p:cNvSpPr txBox="1"/>
          <p:nvPr/>
        </p:nvSpPr>
        <p:spPr>
          <a:xfrm>
            <a:off x="322643" y="1669036"/>
            <a:ext cx="11197139" cy="20670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As alíquotas do ITCMD devem ser fixadas por cada Estado e pelo DF, por meio de lei ordinária, aprovada na sua Assembleia Legislativa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PLP, em linha com a EC 132, estabelece que as </a:t>
            </a:r>
            <a:r>
              <a:rPr lang="pt-PT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alíquotas devem ser 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progressivas, conforme o valor do quinhão, legado ou doação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 alíquota máxima é aquela fixada em Resolução do Senado Federal (atualmente, 8%)</a:t>
            </a:r>
          </a:p>
        </p:txBody>
      </p:sp>
    </p:spTree>
    <p:extLst>
      <p:ext uri="{BB962C8B-B14F-4D97-AF65-F5344CB8AC3E}">
        <p14:creationId xmlns:p14="http://schemas.microsoft.com/office/powerpoint/2010/main" val="38999993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526"/>
            <a:ext cx="12192000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 </a:t>
            </a: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| 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DISPOSIÇÕES GERAIS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61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AAED5CC-67F9-BC30-2264-BA92998F21A5}"/>
              </a:ext>
            </a:extLst>
          </p:cNvPr>
          <p:cNvSpPr/>
          <p:nvPr/>
        </p:nvSpPr>
        <p:spPr>
          <a:xfrm>
            <a:off x="322643" y="1126370"/>
            <a:ext cx="3356472" cy="438988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Sujeição passiva</a:t>
            </a:r>
            <a:endParaRPr lang="en-US" dirty="0"/>
          </a:p>
        </p:txBody>
      </p:sp>
      <p:sp>
        <p:nvSpPr>
          <p:cNvPr id="11" name="CaixaDeTexto 2">
            <a:extLst>
              <a:ext uri="{FF2B5EF4-FFF2-40B4-BE49-F238E27FC236}">
                <a16:creationId xmlns:a16="http://schemas.microsoft.com/office/drawing/2014/main" id="{F45EA202-3C28-9A77-C087-60EE85C63CEB}"/>
              </a:ext>
            </a:extLst>
          </p:cNvPr>
          <p:cNvSpPr txBox="1"/>
          <p:nvPr/>
        </p:nvSpPr>
        <p:spPr>
          <a:xfrm>
            <a:off x="322643" y="1651108"/>
            <a:ext cx="11026675" cy="42045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contribuinte é:</a:t>
            </a: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na transmissão </a:t>
            </a:r>
            <a:r>
              <a:rPr lang="pt-PT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causa mortis</a:t>
            </a: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o sucessor (quem recebe o patrimônio)</a:t>
            </a: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na doação, o donatário (quem recebe a doação)</a:t>
            </a:r>
          </a:p>
          <a:p>
            <a:pPr marL="355600" lvl="1" indent="-3556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anose="05000000000000000000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São responsáveis solidários o doador, o espólio e agentes responsáveis pelo registro público de transmissões, como </a:t>
            </a:r>
            <a:r>
              <a:rPr lang="pt-PT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os notários</a:t>
            </a:r>
            <a:endParaRPr lang="pt-PT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355600" lvl="1" indent="-3556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anose="05000000000000000000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Dispositivo anti-abuso também atribui responsabilidade solidária que para quem houver contribuído para a ocultação ou dissmulação do fato gerador</a:t>
            </a:r>
          </a:p>
          <a:p>
            <a:pPr marL="355600" lvl="1" indent="-3556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anose="05000000000000000000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 responsabilidade solidária é aplicada, ainda, para </a:t>
            </a:r>
            <a:r>
              <a:rPr lang="pt-PT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instituições financeirase demais pessoas jurídicas com atividades correlatas, </a:t>
            </a: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no que se refere às aplicações financeiras sob sua administração ou custódia</a:t>
            </a:r>
          </a:p>
        </p:txBody>
      </p:sp>
    </p:spTree>
    <p:extLst>
      <p:ext uri="{BB962C8B-B14F-4D97-AF65-F5344CB8AC3E}">
        <p14:creationId xmlns:p14="http://schemas.microsoft.com/office/powerpoint/2010/main" val="10730382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526"/>
            <a:ext cx="12192000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 </a:t>
            </a: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| 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DISPOSIÇÕES GERAIS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62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AAED5CC-67F9-BC30-2264-BA92998F21A5}"/>
              </a:ext>
            </a:extLst>
          </p:cNvPr>
          <p:cNvSpPr/>
          <p:nvPr/>
        </p:nvSpPr>
        <p:spPr>
          <a:xfrm>
            <a:off x="322643" y="1126370"/>
            <a:ext cx="3356472" cy="438988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Sujeição ativa</a:t>
            </a:r>
            <a:endParaRPr lang="en-US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E2985C9-8256-4FB9-A1D3-79C9E6B79737}"/>
              </a:ext>
            </a:extLst>
          </p:cNvPr>
          <p:cNvGraphicFramePr>
            <a:graphicFrameLocks noGrp="1"/>
          </p:cNvGraphicFramePr>
          <p:nvPr/>
        </p:nvGraphicFramePr>
        <p:xfrm>
          <a:off x="837951" y="1707109"/>
          <a:ext cx="1024242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5738">
                  <a:extLst>
                    <a:ext uri="{9D8B030D-6E8A-4147-A177-3AD203B41FA5}">
                      <a16:colId xmlns:a16="http://schemas.microsoft.com/office/drawing/2014/main" val="4216995789"/>
                    </a:ext>
                  </a:extLst>
                </a:gridCol>
                <a:gridCol w="3736687">
                  <a:extLst>
                    <a:ext uri="{9D8B030D-6E8A-4147-A177-3AD203B41FA5}">
                      <a16:colId xmlns:a16="http://schemas.microsoft.com/office/drawing/2014/main" val="4070204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Century Gothic" panose="020B0502020202020204" pitchFamily="34" charset="0"/>
                        </a:rPr>
                        <a:t>Hipótese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Century Gothic" panose="020B0502020202020204" pitchFamily="34" charset="0"/>
                        </a:rPr>
                        <a:t>Estado ou DF competente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190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Century Gothic" panose="020B0502020202020204" pitchFamily="34" charset="0"/>
                        </a:rPr>
                        <a:t>Bem imóvel no Brasil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Century Gothic" panose="020B0502020202020204" pitchFamily="34" charset="0"/>
                        </a:rPr>
                        <a:t>Localização do bem imóvel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466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Century Gothic" panose="020B0502020202020204" pitchFamily="34" charset="0"/>
                        </a:rPr>
                        <a:t>Bem imóvel no exterior – Falecido ou doador no Brasil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Century Gothic" panose="020B0502020202020204" pitchFamily="34" charset="0"/>
                        </a:rPr>
                        <a:t>Domicílio do falecido ou doador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099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Century Gothic" panose="020B0502020202020204" pitchFamily="34" charset="0"/>
                        </a:rPr>
                        <a:t>Bem imóvel no exterior – Falecido ou doador no exterior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Century Gothic" panose="020B0502020202020204" pitchFamily="34" charset="0"/>
                        </a:rPr>
                        <a:t>Domicílio do sucessor ou donatário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195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Century Gothic" panose="020B0502020202020204" pitchFamily="34" charset="0"/>
                        </a:rPr>
                        <a:t>Bem móvel – Transmissão </a:t>
                      </a:r>
                      <a:r>
                        <a:rPr lang="pt-BR" sz="1600" b="1" dirty="0">
                          <a:latin typeface="Century Gothic" panose="020B0502020202020204" pitchFamily="34" charset="0"/>
                        </a:rPr>
                        <a:t>causa mortis</a:t>
                      </a:r>
                      <a:r>
                        <a:rPr lang="pt-BR" sz="1600" b="0" dirty="0">
                          <a:latin typeface="Century Gothic" panose="020B0502020202020204" pitchFamily="34" charset="0"/>
                        </a:rPr>
                        <a:t> – Falecido no Brasil</a:t>
                      </a:r>
                      <a:endParaRPr lang="en-US" sz="16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Century Gothic" panose="020B0502020202020204" pitchFamily="34" charset="0"/>
                        </a:rPr>
                        <a:t>Domicílio do falecido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623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latin typeface="Century Gothic" panose="020B0502020202020204" pitchFamily="34" charset="0"/>
                        </a:rPr>
                        <a:t>Bem móvel – Transmissão</a:t>
                      </a:r>
                      <a:r>
                        <a:rPr lang="pt-BR" sz="1600" b="1" dirty="0">
                          <a:latin typeface="Century Gothic" panose="020B0502020202020204" pitchFamily="34" charset="0"/>
                        </a:rPr>
                        <a:t> causa mortis</a:t>
                      </a:r>
                      <a:r>
                        <a:rPr lang="pt-BR" sz="1600" b="0" dirty="0">
                          <a:latin typeface="Century Gothic" panose="020B0502020202020204" pitchFamily="34" charset="0"/>
                        </a:rPr>
                        <a:t> – Falecido no exterior</a:t>
                      </a:r>
                      <a:endParaRPr lang="en-US" sz="16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Century Gothic" panose="020B0502020202020204" pitchFamily="34" charset="0"/>
                        </a:rPr>
                        <a:t>Domicílio do sucessor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07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latin typeface="Century Gothic" panose="020B0502020202020204" pitchFamily="34" charset="0"/>
                        </a:rPr>
                        <a:t>Bem móvel – Doação – Doador no Brasil</a:t>
                      </a:r>
                      <a:endParaRPr lang="en-US" sz="16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Century Gothic" panose="020B0502020202020204" pitchFamily="34" charset="0"/>
                        </a:rPr>
                        <a:t>Domicílio do doador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16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latin typeface="Century Gothic" panose="020B0502020202020204" pitchFamily="34" charset="0"/>
                        </a:rPr>
                        <a:t>Bem móvel – Doação – Doador no exterior</a:t>
                      </a:r>
                      <a:endParaRPr lang="en-US" sz="16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Century Gothic" panose="020B0502020202020204" pitchFamily="34" charset="0"/>
                        </a:rPr>
                        <a:t>Domicílio do donatário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50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latin typeface="Century Gothic" panose="020B0502020202020204" pitchFamily="34" charset="0"/>
                        </a:rPr>
                        <a:t>Bem móvel – Falecido/doador e sucessor/donatário no exterior</a:t>
                      </a:r>
                      <a:endParaRPr lang="en-US" sz="16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Century Gothic" panose="020B0502020202020204" pitchFamily="34" charset="0"/>
                        </a:rPr>
                        <a:t>Localização do bem móvel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997298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D2234BE1-526D-E4B9-C0DE-6FFA21250330}"/>
              </a:ext>
            </a:extLst>
          </p:cNvPr>
          <p:cNvSpPr txBox="1"/>
          <p:nvPr/>
        </p:nvSpPr>
        <p:spPr>
          <a:xfrm>
            <a:off x="717177" y="5149234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Nota. É aplicada a mesma definição de “domicílio” do IBS e da CBS, que considera: (i) para pessoa física, o local da sua habitação permanente, ou, se houver nenhuma ou mais de uma habitação permanente, o local onde suas relações econômicas são mais relevantes; e (</a:t>
            </a:r>
            <a:r>
              <a:rPr lang="pt-BR" sz="1600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ii</a:t>
            </a: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) para pessoa jurídica, o local onde suas relações econômicas são mais relevantes.</a:t>
            </a:r>
            <a:endParaRPr lang="en-US" sz="16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27369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526"/>
            <a:ext cx="12192000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Títulos II e III</a:t>
            </a: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| 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FISCALIZAÇÃO E DISPOSIÇÕES FINAIS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63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aixaDeTexto 2">
            <a:extLst>
              <a:ext uri="{FF2B5EF4-FFF2-40B4-BE49-F238E27FC236}">
                <a16:creationId xmlns:a16="http://schemas.microsoft.com/office/drawing/2014/main" id="{7FDB758F-DC21-EB2C-0AD4-61B5B1AB7347}"/>
              </a:ext>
            </a:extLst>
          </p:cNvPr>
          <p:cNvSpPr txBox="1"/>
          <p:nvPr/>
        </p:nvSpPr>
        <p:spPr>
          <a:xfrm>
            <a:off x="322643" y="1196120"/>
            <a:ext cx="11386473" cy="49124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Regras de lançamento, vencimento e processo administrativo do ITCMD competem a cada Estado e ao DF. 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Está previsto o compartilhamento de informações entre Tribunais de Justiça e administração tributária dos Estados e do DF.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Também está previsto compartilhamento de informações pela Receita Federal do Brasil, mediante convênio.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Podem ser estabelecidas obrigações acessórias para aqueles responsáveis pelo registro de titularide de bens e direitos, como os notários, o Departamento Nacional de Trânsito e as Juntas Comerciais.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Pode haver a padronização de obrigações acessórias entre Estados e o DF.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Brasil, representado pela União, pode firmar tratados para evitar a dupla tributação com outros países.</a:t>
            </a:r>
          </a:p>
        </p:txBody>
      </p:sp>
    </p:spTree>
    <p:extLst>
      <p:ext uri="{BB962C8B-B14F-4D97-AF65-F5344CB8AC3E}">
        <p14:creationId xmlns:p14="http://schemas.microsoft.com/office/powerpoint/2010/main" val="24479511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ssoa na frente de um laptop&#10;&#10;Descrição gerada automaticamente">
            <a:extLst>
              <a:ext uri="{FF2B5EF4-FFF2-40B4-BE49-F238E27FC236}">
                <a16:creationId xmlns:a16="http://schemas.microsoft.com/office/drawing/2014/main" id="{350716BE-A654-54C2-764E-78D96A7E4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596" cy="691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AEB0744-874C-69A4-5529-41BC758F0CE9}"/>
              </a:ext>
            </a:extLst>
          </p:cNvPr>
          <p:cNvSpPr/>
          <p:nvPr/>
        </p:nvSpPr>
        <p:spPr>
          <a:xfrm>
            <a:off x="-8990" y="0"/>
            <a:ext cx="12238404" cy="6910413"/>
          </a:xfrm>
          <a:prstGeom prst="rect">
            <a:avLst/>
          </a:prstGeom>
          <a:solidFill>
            <a:srgbClr val="BFBFB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E2CCE83F-709B-B97C-E82B-1B20E78B235D}"/>
              </a:ext>
            </a:extLst>
          </p:cNvPr>
          <p:cNvSpPr/>
          <p:nvPr/>
        </p:nvSpPr>
        <p:spPr>
          <a:xfrm>
            <a:off x="-1104161" y="3901352"/>
            <a:ext cx="8582989" cy="134773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25FCE9-FF2D-A30C-DB90-D7CD66F63F81}"/>
              </a:ext>
            </a:extLst>
          </p:cNvPr>
          <p:cNvSpPr txBox="1"/>
          <p:nvPr/>
        </p:nvSpPr>
        <p:spPr>
          <a:xfrm>
            <a:off x="211599" y="4209171"/>
            <a:ext cx="796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Demais Disposições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691133A-EB14-7981-4666-CD3C0154E74A}"/>
              </a:ext>
            </a:extLst>
          </p:cNvPr>
          <p:cNvSpPr/>
          <p:nvPr/>
        </p:nvSpPr>
        <p:spPr>
          <a:xfrm>
            <a:off x="-37816" y="3292470"/>
            <a:ext cx="2438116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AFBA055-7B1E-A5CC-2E96-8A62CFB5FA59}"/>
              </a:ext>
            </a:extLst>
          </p:cNvPr>
          <p:cNvSpPr txBox="1"/>
          <p:nvPr/>
        </p:nvSpPr>
        <p:spPr>
          <a:xfrm>
            <a:off x="-46807" y="3368676"/>
            <a:ext cx="2447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entury Gothic"/>
              </a:rPr>
              <a:t>Livro III</a:t>
            </a:r>
          </a:p>
        </p:txBody>
      </p:sp>
    </p:spTree>
    <p:extLst>
      <p:ext uri="{BB962C8B-B14F-4D97-AF65-F5344CB8AC3E}">
        <p14:creationId xmlns:p14="http://schemas.microsoft.com/office/powerpoint/2010/main" val="25547941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526"/>
            <a:ext cx="12192000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DEMAIS DISPOSIÇÕES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65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AAED5CC-67F9-BC30-2264-BA92998F21A5}"/>
              </a:ext>
            </a:extLst>
          </p:cNvPr>
          <p:cNvSpPr/>
          <p:nvPr/>
        </p:nvSpPr>
        <p:spPr>
          <a:xfrm>
            <a:off x="322643" y="1126370"/>
            <a:ext cx="3356472" cy="438988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ITBI</a:t>
            </a:r>
            <a:endParaRPr lang="en-US" dirty="0"/>
          </a:p>
        </p:txBody>
      </p:sp>
      <p:sp>
        <p:nvSpPr>
          <p:cNvPr id="11" name="CaixaDeTexto 2">
            <a:extLst>
              <a:ext uri="{FF2B5EF4-FFF2-40B4-BE49-F238E27FC236}">
                <a16:creationId xmlns:a16="http://schemas.microsoft.com/office/drawing/2014/main" id="{F45EA202-3C28-9A77-C087-60EE85C63CEB}"/>
              </a:ext>
            </a:extLst>
          </p:cNvPr>
          <p:cNvSpPr txBox="1"/>
          <p:nvPr/>
        </p:nvSpPr>
        <p:spPr>
          <a:xfrm>
            <a:off x="322643" y="1615246"/>
            <a:ext cx="11759866" cy="40701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PLP atualiza regras do Código Tributário Nacional relativas ao Imposto sobre Transmissão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Inter Vivos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por Ato Oneroso, de Bens Imóveis e de Direitos a Eles Relativos – ITBI, de competência dos Municípios e do Distrito Federal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É atualizado o nome do tributo e o seu fato gerador para adequação à Constituição Federal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momento de ocorrência do fato gerador passa a ser o </a:t>
            </a: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da celebração do 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ato ou título translativo oneroso do bem imóvel ou do direito real sobre </a:t>
            </a: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bem imóvel</a:t>
            </a: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 base de cálculo é o valor venal, que passa ser definido de forma similar ao IBS/CBS, com previsão do “valor de referência” na legislação municipal ou distrital, com base em dados de mercado</a:t>
            </a:r>
          </a:p>
          <a:p>
            <a:pPr marL="355600" lvl="1" indent="-3556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São revogados dispositivos que estavam ultrapassados e se referiam a doações, cuja tributação pelo ITCMD passa a estar disposta unicamente no PLP</a:t>
            </a:r>
          </a:p>
        </p:txBody>
      </p:sp>
    </p:spTree>
    <p:extLst>
      <p:ext uri="{BB962C8B-B14F-4D97-AF65-F5344CB8AC3E}">
        <p14:creationId xmlns:p14="http://schemas.microsoft.com/office/powerpoint/2010/main" val="13613669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526"/>
            <a:ext cx="12192000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DEMAIS DISPOSIÇÕES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66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AAED5CC-67F9-BC30-2264-BA92998F21A5}"/>
              </a:ext>
            </a:extLst>
          </p:cNvPr>
          <p:cNvSpPr/>
          <p:nvPr/>
        </p:nvSpPr>
        <p:spPr>
          <a:xfrm>
            <a:off x="322643" y="1126370"/>
            <a:ext cx="3356472" cy="438988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COSIP</a:t>
            </a:r>
            <a:endParaRPr lang="en-US" dirty="0"/>
          </a:p>
        </p:txBody>
      </p:sp>
      <p:sp>
        <p:nvSpPr>
          <p:cNvPr id="11" name="CaixaDeTexto 2">
            <a:extLst>
              <a:ext uri="{FF2B5EF4-FFF2-40B4-BE49-F238E27FC236}">
                <a16:creationId xmlns:a16="http://schemas.microsoft.com/office/drawing/2014/main" id="{F45EA202-3C28-9A77-C087-60EE85C63CEB}"/>
              </a:ext>
            </a:extLst>
          </p:cNvPr>
          <p:cNvSpPr txBox="1"/>
          <p:nvPr/>
        </p:nvSpPr>
        <p:spPr>
          <a:xfrm>
            <a:off x="322643" y="1669036"/>
            <a:ext cx="11759866" cy="27959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 EC 132 introduziu o art. 149-A na Constituição Federal, tratando da 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Contribuição para o Custeio do Serviço de Iluminação Pública – COSIP, de competência dos Municípios e do Distrito Federal</a:t>
            </a:r>
          </a:p>
          <a:p>
            <a:pPr marL="342900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 COSIP é destinada ao custeio, expansão e melhoria de:</a:t>
            </a:r>
            <a:endParaRPr lang="pt-PT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serviço de iluminação pública; e</a:t>
            </a: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sistemas de monitoramento para segurança e preservação de logradouros públicos</a:t>
            </a:r>
          </a:p>
          <a:p>
            <a:pPr marL="355600" lvl="1" indent="-3556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Wingdings" panose="05000000000000000000" pitchFamily="2" charset="2"/>
              <a:buChar char="Ø"/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PLP define esses dois possíveis destinos de recursos da contribuição</a:t>
            </a:r>
          </a:p>
        </p:txBody>
      </p:sp>
    </p:spTree>
    <p:extLst>
      <p:ext uri="{BB962C8B-B14F-4D97-AF65-F5344CB8AC3E}">
        <p14:creationId xmlns:p14="http://schemas.microsoft.com/office/powerpoint/2010/main" val="1135547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526"/>
            <a:ext cx="12192000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DEMAIS DISPOSIÇÕES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67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AAED5CC-67F9-BC30-2264-BA92998F21A5}"/>
              </a:ext>
            </a:extLst>
          </p:cNvPr>
          <p:cNvSpPr/>
          <p:nvPr/>
        </p:nvSpPr>
        <p:spPr>
          <a:xfrm>
            <a:off x="322643" y="1126370"/>
            <a:ext cx="3356472" cy="438988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DEMAIS ALTERAÇÕES</a:t>
            </a:r>
            <a:endParaRPr lang="en-US" dirty="0"/>
          </a:p>
        </p:txBody>
      </p:sp>
      <p:sp>
        <p:nvSpPr>
          <p:cNvPr id="7" name="CaixaDeTexto 2">
            <a:extLst>
              <a:ext uri="{FF2B5EF4-FFF2-40B4-BE49-F238E27FC236}">
                <a16:creationId xmlns:a16="http://schemas.microsoft.com/office/drawing/2014/main" id="{A7B44733-0627-8034-AF30-A9C0ABE24E0E}"/>
              </a:ext>
            </a:extLst>
          </p:cNvPr>
          <p:cNvSpPr txBox="1"/>
          <p:nvPr/>
        </p:nvSpPr>
        <p:spPr>
          <a:xfrm>
            <a:off x="322643" y="1592016"/>
            <a:ext cx="11759865" cy="37080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</a:pPr>
            <a:r>
              <a:rPr lang="pt-PT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Concluindo o texto do PLP, são atualizadas as disposições relativas aos seguintes diplomas normativos: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</a:t>
            </a: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Lei nº 5.172, de 25 de outubro de1966 - Código Tributário Nacional (ITBI e COSIP)</a:t>
            </a: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Lei Complementar nº 63, de 11 de janeiro de 1990</a:t>
            </a: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Lei Complementar nº 87, de 13 de setembro de 1996</a:t>
            </a: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Lei Complementar nº 123, de 14 de dezembro de 2006</a:t>
            </a: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Lei Complementar nº 141, de 13 de janeiro de 2012</a:t>
            </a:r>
          </a:p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Lei nº 14.113, de 25 de dezembro de 2020</a:t>
            </a: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    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endParaRPr lang="pt-PT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26234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6E7956C-3B3A-1DE4-91EC-E7ECB053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0" y="-14815"/>
            <a:ext cx="12192000" cy="685934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3D78D38-8924-7086-096F-F3DB60527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-1344"/>
            <a:ext cx="12191999" cy="6859344"/>
          </a:xfrm>
          <a:prstGeom prst="rect">
            <a:avLst/>
          </a:prstGeom>
        </p:spPr>
      </p:pic>
      <p:pic>
        <p:nvPicPr>
          <p:cNvPr id="7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8A6761BE-0AAF-2BE9-40CA-A716AD0F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35" y="6193647"/>
            <a:ext cx="1909954" cy="5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ágrima 8">
            <a:extLst>
              <a:ext uri="{FF2B5EF4-FFF2-40B4-BE49-F238E27FC236}">
                <a16:creationId xmlns:a16="http://schemas.microsoft.com/office/drawing/2014/main" id="{2B347637-33A1-C65A-9A4D-60F350467565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1" name="CaixaDeTexto 11">
            <a:extLst>
              <a:ext uri="{FF2B5EF4-FFF2-40B4-BE49-F238E27FC236}">
                <a16:creationId xmlns:a16="http://schemas.microsoft.com/office/drawing/2014/main" id="{387C9828-B3AC-3B90-43C9-2E9B96099832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68</a:t>
            </a:r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6DB3D08F-1C77-939D-A55F-EAA92FD140D5}"/>
              </a:ext>
            </a:extLst>
          </p:cNvPr>
          <p:cNvSpPr txBox="1"/>
          <p:nvPr/>
        </p:nvSpPr>
        <p:spPr>
          <a:xfrm>
            <a:off x="1776951" y="3985091"/>
            <a:ext cx="3196771" cy="523220"/>
          </a:xfrm>
          <a:prstGeom prst="rect">
            <a:avLst/>
          </a:prstGeom>
          <a:solidFill>
            <a:srgbClr val="00C9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>
                <a:solidFill>
                  <a:schemeClr val="bg1"/>
                </a:solidFill>
                <a:latin typeface="Century Gothic" panose="020B0502020202020204" pitchFamily="34" charset="0"/>
              </a:rPr>
              <a:t>Acesse e confira:</a:t>
            </a: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E11A441F-2FFD-F2BF-F851-AD02CF8C8EE5}"/>
              </a:ext>
            </a:extLst>
          </p:cNvPr>
          <p:cNvSpPr txBox="1"/>
          <p:nvPr/>
        </p:nvSpPr>
        <p:spPr>
          <a:xfrm>
            <a:off x="1773322" y="4561924"/>
            <a:ext cx="8699500" cy="923330"/>
          </a:xfrm>
          <a:prstGeom prst="rect">
            <a:avLst/>
          </a:prstGeom>
          <a:solidFill>
            <a:srgbClr val="183EFF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5400" b="1">
                <a:solidFill>
                  <a:schemeClr val="bg1"/>
                </a:solidFill>
                <a:latin typeface="Century Gothic" panose="020B0502020202020204" pitchFamily="34" charset="0"/>
              </a:rPr>
              <a:t>gov.br/reformatributaria</a:t>
            </a:r>
          </a:p>
        </p:txBody>
      </p:sp>
      <p:sp>
        <p:nvSpPr>
          <p:cNvPr id="13" name="CaixaDeTexto 7">
            <a:extLst>
              <a:ext uri="{FF2B5EF4-FFF2-40B4-BE49-F238E27FC236}">
                <a16:creationId xmlns:a16="http://schemas.microsoft.com/office/drawing/2014/main" id="{0BA57E6D-469E-9ECD-CF00-A3AE7A9C6C4A}"/>
              </a:ext>
            </a:extLst>
          </p:cNvPr>
          <p:cNvSpPr txBox="1"/>
          <p:nvPr/>
        </p:nvSpPr>
        <p:spPr>
          <a:xfrm>
            <a:off x="1722357" y="1372746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>
                <a:solidFill>
                  <a:srgbClr val="FF0000"/>
                </a:solidFill>
                <a:latin typeface="Century Gothic" panose="020B0502020202020204" pitchFamily="34" charset="0"/>
              </a:rPr>
              <a:t>SAIBA MAIS!</a:t>
            </a:r>
          </a:p>
        </p:txBody>
      </p:sp>
      <p:sp>
        <p:nvSpPr>
          <p:cNvPr id="14" name="CaixaDeTexto 10">
            <a:extLst>
              <a:ext uri="{FF2B5EF4-FFF2-40B4-BE49-F238E27FC236}">
                <a16:creationId xmlns:a16="http://schemas.microsoft.com/office/drawing/2014/main" id="{DEC95FFA-5A8F-5768-4151-F0F79B174E6F}"/>
              </a:ext>
            </a:extLst>
          </p:cNvPr>
          <p:cNvSpPr txBox="1"/>
          <p:nvPr/>
        </p:nvSpPr>
        <p:spPr>
          <a:xfrm>
            <a:off x="1719177" y="2485711"/>
            <a:ext cx="5448300" cy="11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 página da Reforma Tributária no site do Ministério da Fazenda está atualizada e cheia de informações úteis para você!</a:t>
            </a:r>
          </a:p>
        </p:txBody>
      </p:sp>
    </p:spTree>
    <p:extLst>
      <p:ext uri="{BB962C8B-B14F-4D97-AF65-F5344CB8AC3E}">
        <p14:creationId xmlns:p14="http://schemas.microsoft.com/office/powerpoint/2010/main" val="280194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322643" y="1126370"/>
            <a:ext cx="4309516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COORDENAÇÃO DA FISCALIZAÇÃO 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COMITÊ GESTOR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7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322643" y="1660143"/>
            <a:ext cx="11759866" cy="30847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As atividades de fiscalização do cumprimento das obrigações principal e acessórias permanecem no âmbito de competência das administrações tributárias dos Estados, DF e Municípios, cabendo ao CG-IBS a coordenação do exercício destas atividades, com vistas à integração entre os entes, vedada a segregação de fiscalização entre esferas federativas </a:t>
            </a:r>
          </a:p>
          <a:p>
            <a:pPr marL="342900" indent="-342900" algn="just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Havendo dois ou mais entes federativos interessados no desenvolvimento de atividades concomitantes de fiscalização, o procedimento será realizado de forma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conjunta e integrada</a:t>
            </a:r>
          </a:p>
          <a:p>
            <a:pPr marL="342900" indent="-342900" algn="just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O regulamento do IBS definirá os critérios de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titularidade e </a:t>
            </a:r>
            <a:r>
              <a:rPr lang="pt-BR" b="1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cotitularidade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 da fiscalização, assegurada a participação das administrações tributárias interessadas nas atividades de fiscalização, programadas ou em andamento</a:t>
            </a:r>
            <a:r>
              <a:rPr lang="pt-BR" dirty="0">
                <a:effectLst/>
                <a:latin typeface="Century Gothic" panose="020B0502020202020204" pitchFamily="34" charset="0"/>
              </a:rPr>
              <a:t> </a:t>
            </a: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412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322643" y="1126370"/>
            <a:ext cx="4357641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COORDENAÇÃO DA FISCALIZAÇÃO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COMITÊ GESTOR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8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322643" y="1660143"/>
            <a:ext cx="11759866" cy="30847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Relacionamento e interlocução com o sujeito passivo fiscalizado: 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os atos procedimentais serão exercidos pelas autoridades das administrações tributárias que figurarem como titular ou cotitular da fiscalização </a:t>
            </a:r>
          </a:p>
          <a:p>
            <a:pPr marL="342900" indent="-342900" algn="just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As atividades de fiscalização serão exercidas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exclusivamente por servidores efetivos integrantes das carreiras específicas dotadas da competência para fiscalizar e constituir o crédito tributário, instituídas em lei 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estadual, distrital ou municipal </a:t>
            </a:r>
          </a:p>
          <a:p>
            <a:pPr marL="342900" indent="-342900" algn="just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Eventual divergência acerca da interpretação, apuração da base de cálculo ou enquadramento dos fatos geradores, por ocasião da fiscalização, será tratada em procedimento a ser disciplinado pelo CG-IBS </a:t>
            </a:r>
          </a:p>
        </p:txBody>
      </p:sp>
    </p:spTree>
    <p:extLst>
      <p:ext uri="{BB962C8B-B14F-4D97-AF65-F5344CB8AC3E}">
        <p14:creationId xmlns:p14="http://schemas.microsoft.com/office/powerpoint/2010/main" val="4118734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7733AD1-FEC8-FCA1-25B0-3C01D51B2779}"/>
              </a:ext>
            </a:extLst>
          </p:cNvPr>
          <p:cNvSpPr/>
          <p:nvPr/>
        </p:nvSpPr>
        <p:spPr>
          <a:xfrm>
            <a:off x="322643" y="1126370"/>
            <a:ext cx="4080916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Century Gothic"/>
              </a:rPr>
              <a:t>COORDENAÇÃO DA COBRANÇA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 I|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COMITÊ GESTOR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/>
              </a:rPr>
              <a:t>9</a:t>
            </a:r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A601C-A3D6-3FA4-2FA8-CF5F0414C30B}"/>
              </a:ext>
            </a:extLst>
          </p:cNvPr>
          <p:cNvGrpSpPr/>
          <p:nvPr/>
        </p:nvGrpSpPr>
        <p:grpSpPr>
          <a:xfrm>
            <a:off x="4901954" y="6249529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33DA336-CD99-0980-D4EF-4ECFAE7210B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81167C9-998E-157F-8241-06112E73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322643" y="1660143"/>
            <a:ext cx="11759866" cy="31263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As atividades de cobrança administrativa permanecem no âmbito de competência das administrações tributárias dos Estados, DF e Municípios, e de cobrança extrajudicial e judicial na competência das respectivas procuradorias, cabendo ao CG-IBS a coordenação do exercício destas atividades, com vistas à integração entre os entes</a:t>
            </a:r>
          </a:p>
          <a:p>
            <a:pPr marL="342900" indent="-342900" algn="just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Wingdings" pitchFamily="2" charset="2"/>
              <a:buChar char="Ø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As atividades acima:</a:t>
            </a:r>
          </a:p>
          <a:p>
            <a:pPr marL="1257300" lvl="2" indent="-342900" algn="just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serão exercidas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exclusivamente por servidores efetivos integrantes das respectivas carreiras específicas</a:t>
            </a:r>
          </a:p>
          <a:p>
            <a:pPr marL="1257300" lvl="2" indent="-342900" algn="just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poderão ser delegadas </a:t>
            </a: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aos entes federativos, nos termos estabelecidos pelo CG-IBS, hipótese em que o ente federativo delegatário atuará em nome próprio e dos demais entes federativos titulares de parcela do crédito tributário exigido </a:t>
            </a:r>
          </a:p>
        </p:txBody>
      </p:sp>
    </p:spTree>
    <p:extLst>
      <p:ext uri="{BB962C8B-B14F-4D97-AF65-F5344CB8AC3E}">
        <p14:creationId xmlns:p14="http://schemas.microsoft.com/office/powerpoint/2010/main" val="18464400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6336</Words>
  <Application>Microsoft Office PowerPoint</Application>
  <PresentationFormat>Widescreen</PresentationFormat>
  <Paragraphs>680</Paragraphs>
  <Slides>68</Slides>
  <Notes>66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68</vt:i4>
      </vt:variant>
    </vt:vector>
  </HeadingPairs>
  <TitlesOfParts>
    <vt:vector size="78" baseType="lpstr">
      <vt:lpstr>Arial</vt:lpstr>
      <vt:lpstr>Bookman Old Style</vt:lpstr>
      <vt:lpstr>Calibri</vt:lpstr>
      <vt:lpstr>Calibri Light</vt:lpstr>
      <vt:lpstr>Century Gothic</vt:lpstr>
      <vt:lpstr>Montserrat Bold</vt:lpstr>
      <vt:lpstr>Montserrat ExtraBold</vt:lpstr>
      <vt:lpstr>Montserrat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Jamil Miranda Ghani</dc:creator>
  <cp:lastModifiedBy>João Pedro Machado Nobre</cp:lastModifiedBy>
  <cp:revision>123</cp:revision>
  <cp:lastPrinted>2023-10-31T17:44:35Z</cp:lastPrinted>
  <dcterms:created xsi:type="dcterms:W3CDTF">2019-01-08T13:56:17Z</dcterms:created>
  <dcterms:modified xsi:type="dcterms:W3CDTF">2024-06-04T13:46:54Z</dcterms:modified>
</cp:coreProperties>
</file>